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2" r:id="rId57"/>
    <p:sldId id="311"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B67768D3-CD5E-4F89-9E06-1FEFD6C77DD9}" type="datetimeFigureOut">
              <a:rPr lang="es-CO" smtClean="0"/>
              <a:pPr/>
              <a:t>09/09/2011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BF92CBF-5EF6-4317-9F6D-D9CCFC38C7BF}"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B67768D3-CD5E-4F89-9E06-1FEFD6C77DD9}" type="datetimeFigureOut">
              <a:rPr lang="es-CO" smtClean="0"/>
              <a:pPr/>
              <a:t>09/09/2011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BF92CBF-5EF6-4317-9F6D-D9CCFC38C7BF}"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B67768D3-CD5E-4F89-9E06-1FEFD6C77DD9}" type="datetimeFigureOut">
              <a:rPr lang="es-CO" smtClean="0"/>
              <a:pPr/>
              <a:t>09/09/2011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BF92CBF-5EF6-4317-9F6D-D9CCFC38C7BF}"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B67768D3-CD5E-4F89-9E06-1FEFD6C77DD9}" type="datetimeFigureOut">
              <a:rPr lang="es-CO" smtClean="0"/>
              <a:pPr/>
              <a:t>09/09/2011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BF92CBF-5EF6-4317-9F6D-D9CCFC38C7BF}"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67768D3-CD5E-4F89-9E06-1FEFD6C77DD9}" type="datetimeFigureOut">
              <a:rPr lang="es-CO" smtClean="0"/>
              <a:pPr/>
              <a:t>09/09/2011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BF92CBF-5EF6-4317-9F6D-D9CCFC38C7BF}"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B67768D3-CD5E-4F89-9E06-1FEFD6C77DD9}" type="datetimeFigureOut">
              <a:rPr lang="es-CO" smtClean="0"/>
              <a:pPr/>
              <a:t>09/09/2011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6BF92CBF-5EF6-4317-9F6D-D9CCFC38C7BF}"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B67768D3-CD5E-4F89-9E06-1FEFD6C77DD9}" type="datetimeFigureOut">
              <a:rPr lang="es-CO" smtClean="0"/>
              <a:pPr/>
              <a:t>09/09/2011</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6BF92CBF-5EF6-4317-9F6D-D9CCFC38C7BF}"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B67768D3-CD5E-4F89-9E06-1FEFD6C77DD9}" type="datetimeFigureOut">
              <a:rPr lang="es-CO" smtClean="0"/>
              <a:pPr/>
              <a:t>09/09/2011</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6BF92CBF-5EF6-4317-9F6D-D9CCFC38C7BF}"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67768D3-CD5E-4F89-9E06-1FEFD6C77DD9}" type="datetimeFigureOut">
              <a:rPr lang="es-CO" smtClean="0"/>
              <a:pPr/>
              <a:t>09/09/2011</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6BF92CBF-5EF6-4317-9F6D-D9CCFC38C7BF}"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67768D3-CD5E-4F89-9E06-1FEFD6C77DD9}" type="datetimeFigureOut">
              <a:rPr lang="es-CO" smtClean="0"/>
              <a:pPr/>
              <a:t>09/09/2011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6BF92CBF-5EF6-4317-9F6D-D9CCFC38C7BF}"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67768D3-CD5E-4F89-9E06-1FEFD6C77DD9}" type="datetimeFigureOut">
              <a:rPr lang="es-CO" smtClean="0"/>
              <a:pPr/>
              <a:t>09/09/2011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6BF92CBF-5EF6-4317-9F6D-D9CCFC38C7BF}"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0"/>
              </a:schemeClr>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7768D3-CD5E-4F89-9E06-1FEFD6C77DD9}" type="datetimeFigureOut">
              <a:rPr lang="es-CO" smtClean="0"/>
              <a:pPr/>
              <a:t>09/09/2011</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92CBF-5EF6-4317-9F6D-D9CCFC38C7BF}"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9.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1071546"/>
            <a:ext cx="7772400" cy="1071569"/>
          </a:xfrm>
        </p:spPr>
        <p:txBody>
          <a:bodyPr>
            <a:normAutofit fontScale="90000"/>
          </a:bodyPr>
          <a:lstStyle/>
          <a:p>
            <a:r>
              <a:rPr lang="es-ES" sz="3600" i="1" dirty="0" smtClean="0">
                <a:latin typeface="Bookman Old Style" pitchFamily="18" charset="0"/>
              </a:rPr>
              <a:t>LEGISLACION QUE REGULA UNA RELACION  LABORAL</a:t>
            </a:r>
            <a:endParaRPr lang="es-CO" sz="3600" i="1" dirty="0">
              <a:latin typeface="Bookman Old Style" pitchFamily="18" charset="0"/>
            </a:endParaRPr>
          </a:p>
        </p:txBody>
      </p:sp>
      <p:sp>
        <p:nvSpPr>
          <p:cNvPr id="3" name="2 Subtítulo"/>
          <p:cNvSpPr>
            <a:spLocks noGrp="1"/>
          </p:cNvSpPr>
          <p:nvPr>
            <p:ph type="subTitle" idx="1"/>
          </p:nvPr>
        </p:nvSpPr>
        <p:spPr>
          <a:xfrm>
            <a:off x="642910" y="2571744"/>
            <a:ext cx="3786214" cy="3500462"/>
          </a:xfrm>
        </p:spPr>
        <p:txBody>
          <a:bodyPr>
            <a:noAutofit/>
          </a:bodyPr>
          <a:lstStyle/>
          <a:p>
            <a:pPr algn="l"/>
            <a:r>
              <a:rPr lang="es-ES" sz="2800" dirty="0" smtClean="0">
                <a:solidFill>
                  <a:schemeClr val="tx1"/>
                </a:solidFill>
                <a:latin typeface="Bookman Old Style" pitchFamily="18" charset="0"/>
              </a:rPr>
              <a:t>En Colombia, la relación laboral de trabajador esta regulada por el código sustantivo del trabajo y sus normas reglamentarias</a:t>
            </a:r>
            <a:endParaRPr lang="es-CO" sz="2800" dirty="0">
              <a:solidFill>
                <a:schemeClr val="tx1"/>
              </a:solidFill>
              <a:latin typeface="Bookman Old Style" pitchFamily="18" charset="0"/>
            </a:endParaRPr>
          </a:p>
        </p:txBody>
      </p:sp>
      <p:pic>
        <p:nvPicPr>
          <p:cNvPr id="11266" name="Picture 2" descr="http://www.abahogar.com/images/legislacion_laboral.png"/>
          <p:cNvPicPr>
            <a:picLocks noChangeAspect="1" noChangeArrowheads="1"/>
          </p:cNvPicPr>
          <p:nvPr/>
        </p:nvPicPr>
        <p:blipFill>
          <a:blip r:embed="rId2"/>
          <a:srcRect/>
          <a:stretch>
            <a:fillRect/>
          </a:stretch>
        </p:blipFill>
        <p:spPr bwMode="auto">
          <a:xfrm>
            <a:off x="5572132" y="2571744"/>
            <a:ext cx="3048000" cy="3048001"/>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PRESCRIPCION DEL SUELDO O SALARIO</a:t>
            </a:r>
            <a:endParaRPr lang="es-CO" sz="3200" dirty="0">
              <a:latin typeface="Bookman Old Style" pitchFamily="18" charset="0"/>
            </a:endParaRPr>
          </a:p>
        </p:txBody>
      </p:sp>
      <p:sp>
        <p:nvSpPr>
          <p:cNvPr id="3" name="2 Marcador de contenido"/>
          <p:cNvSpPr>
            <a:spLocks noGrp="1"/>
          </p:cNvSpPr>
          <p:nvPr>
            <p:ph idx="1"/>
          </p:nvPr>
        </p:nvSpPr>
        <p:spPr>
          <a:xfrm>
            <a:off x="457200" y="1714488"/>
            <a:ext cx="3900486" cy="4411675"/>
          </a:xfrm>
        </p:spPr>
        <p:txBody>
          <a:bodyPr>
            <a:normAutofit/>
          </a:bodyPr>
          <a:lstStyle/>
          <a:p>
            <a:pPr>
              <a:buNone/>
            </a:pPr>
            <a:r>
              <a:rPr lang="es-ES" sz="2800" dirty="0" smtClean="0">
                <a:latin typeface="Bookman Old Style" pitchFamily="18" charset="0"/>
              </a:rPr>
              <a:t>   El salario se hace exigible una vez haya terminado el periodo de trabajo pactado, el cual puede ser diario semanal quincenal o mensual </a:t>
            </a:r>
            <a:endParaRPr lang="es-CO" sz="2800" dirty="0">
              <a:latin typeface="Bookman Old Style" pitchFamily="18" charset="0"/>
            </a:endParaRPr>
          </a:p>
        </p:txBody>
      </p:sp>
      <p:pic>
        <p:nvPicPr>
          <p:cNvPr id="22530" name="Picture 2" descr="http://www.vanguardia.com/archivofotos/stories/2008/nov/12/pais/webdinero_med.jpg"/>
          <p:cNvPicPr>
            <a:picLocks noChangeAspect="1" noChangeArrowheads="1"/>
          </p:cNvPicPr>
          <p:nvPr/>
        </p:nvPicPr>
        <p:blipFill>
          <a:blip r:embed="rId2"/>
          <a:srcRect/>
          <a:stretch>
            <a:fillRect/>
          </a:stretch>
        </p:blipFill>
        <p:spPr bwMode="auto">
          <a:xfrm>
            <a:off x="4405175" y="1785926"/>
            <a:ext cx="4328507" cy="2928958"/>
          </a:xfrm>
          <a:prstGeom prst="rect">
            <a:avLst/>
          </a:prstGeom>
          <a:noFill/>
        </p:spPr>
      </p:pic>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PRESCRIPCION DE LAS VACACIONES</a:t>
            </a:r>
            <a:endParaRPr lang="es-CO" sz="3200" dirty="0">
              <a:latin typeface="Bookman Old Style" pitchFamily="18" charset="0"/>
            </a:endParaRPr>
          </a:p>
        </p:txBody>
      </p:sp>
      <p:sp>
        <p:nvSpPr>
          <p:cNvPr id="3" name="2 Marcador de contenido"/>
          <p:cNvSpPr>
            <a:spLocks noGrp="1"/>
          </p:cNvSpPr>
          <p:nvPr>
            <p:ph idx="1"/>
          </p:nvPr>
        </p:nvSpPr>
        <p:spPr>
          <a:xfrm>
            <a:off x="457200" y="1714488"/>
            <a:ext cx="3543296" cy="4411675"/>
          </a:xfrm>
        </p:spPr>
        <p:txBody>
          <a:bodyPr>
            <a:normAutofit/>
          </a:bodyPr>
          <a:lstStyle/>
          <a:p>
            <a:pPr>
              <a:buNone/>
            </a:pPr>
            <a:r>
              <a:rPr lang="es-ES" sz="2800" dirty="0" smtClean="0">
                <a:latin typeface="Bookman Old Style" pitchFamily="18" charset="0"/>
              </a:rPr>
              <a:t>   Las vacaciones tienen un tratamiento ligeramente diferente a los otros derechos, puesto que estas se causan al cumplir un año de servicios.</a:t>
            </a:r>
            <a:endParaRPr lang="es-CO" sz="2800" dirty="0">
              <a:latin typeface="Bookman Old Style" pitchFamily="18" charset="0"/>
            </a:endParaRPr>
          </a:p>
        </p:txBody>
      </p:sp>
      <p:pic>
        <p:nvPicPr>
          <p:cNvPr id="23554" name="Picture 2" descr="http://1.bp.blogspot.com/_6nViqxWlkQ8/S0FZDMMRXeI/AAAAAAAABs0/p2dGxF1KUkk/s320/vacaciones23.jpg"/>
          <p:cNvPicPr>
            <a:picLocks noChangeAspect="1" noChangeArrowheads="1"/>
          </p:cNvPicPr>
          <p:nvPr/>
        </p:nvPicPr>
        <p:blipFill>
          <a:blip r:embed="rId2"/>
          <a:srcRect/>
          <a:stretch>
            <a:fillRect/>
          </a:stretch>
        </p:blipFill>
        <p:spPr bwMode="auto">
          <a:xfrm>
            <a:off x="4857752" y="1643050"/>
            <a:ext cx="3474064" cy="4214842"/>
          </a:xfrm>
          <a:prstGeom prst="rect">
            <a:avLst/>
          </a:prstGeom>
          <a:noFill/>
        </p:spPr>
      </p:pic>
    </p:spTree>
  </p:cSld>
  <p:clrMapOvr>
    <a:masterClrMapping/>
  </p:clrMapOvr>
  <p:transition>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PRESCRIPCIONES DE LA PRIMA DE SERVICIOS</a:t>
            </a:r>
            <a:endParaRPr lang="es-CO" sz="3200" dirty="0">
              <a:latin typeface="Bookman Old Style" pitchFamily="18" charset="0"/>
            </a:endParaRPr>
          </a:p>
        </p:txBody>
      </p:sp>
      <p:sp>
        <p:nvSpPr>
          <p:cNvPr id="3" name="2 Marcador de contenido"/>
          <p:cNvSpPr>
            <a:spLocks noGrp="1"/>
          </p:cNvSpPr>
          <p:nvPr>
            <p:ph idx="1"/>
          </p:nvPr>
        </p:nvSpPr>
        <p:spPr>
          <a:xfrm>
            <a:off x="457200" y="1500174"/>
            <a:ext cx="4186238" cy="4625989"/>
          </a:xfrm>
        </p:spPr>
        <p:txBody>
          <a:bodyPr>
            <a:normAutofit/>
          </a:bodyPr>
          <a:lstStyle/>
          <a:p>
            <a:pPr>
              <a:buNone/>
            </a:pPr>
            <a:r>
              <a:rPr lang="es-ES" sz="2800" dirty="0" smtClean="0">
                <a:latin typeface="Bookman Old Style" pitchFamily="18" charset="0"/>
              </a:rPr>
              <a:t>    </a:t>
            </a:r>
            <a:endParaRPr lang="es-CO" sz="2800" dirty="0">
              <a:latin typeface="Bookman Old Style" pitchFamily="18" charset="0"/>
            </a:endParaRPr>
          </a:p>
        </p:txBody>
      </p:sp>
      <p:sp>
        <p:nvSpPr>
          <p:cNvPr id="6" name="5 CuadroTexto"/>
          <p:cNvSpPr txBox="1"/>
          <p:nvPr/>
        </p:nvSpPr>
        <p:spPr>
          <a:xfrm>
            <a:off x="642910" y="1785926"/>
            <a:ext cx="3000396" cy="3108543"/>
          </a:xfrm>
          <a:prstGeom prst="rect">
            <a:avLst/>
          </a:prstGeom>
          <a:noFill/>
        </p:spPr>
        <p:txBody>
          <a:bodyPr wrap="square" rtlCol="0">
            <a:spAutoFit/>
          </a:bodyPr>
          <a:lstStyle/>
          <a:p>
            <a:r>
              <a:rPr lang="es-ES" sz="2800" dirty="0" smtClean="0">
                <a:latin typeface="Bookman Old Style" pitchFamily="18" charset="0"/>
              </a:rPr>
              <a:t>La prima de servicios debe ser pagada en dos cuotas; una en junio y otra el 20 de diciembre </a:t>
            </a:r>
            <a:endParaRPr lang="es-CO" sz="2800" dirty="0">
              <a:latin typeface="Bookman Old Style" pitchFamily="18" charset="0"/>
            </a:endParaRPr>
          </a:p>
        </p:txBody>
      </p:sp>
      <p:pic>
        <p:nvPicPr>
          <p:cNvPr id="24580" name="Picture 4" descr="http://www.eumed.net/cursecon/12/tema12.gif"/>
          <p:cNvPicPr>
            <a:picLocks noChangeAspect="1" noChangeArrowheads="1"/>
          </p:cNvPicPr>
          <p:nvPr/>
        </p:nvPicPr>
        <p:blipFill>
          <a:blip r:embed="rId2"/>
          <a:srcRect/>
          <a:stretch>
            <a:fillRect/>
          </a:stretch>
        </p:blipFill>
        <p:spPr bwMode="auto">
          <a:xfrm>
            <a:off x="3929058" y="2071678"/>
            <a:ext cx="4743442" cy="3263837"/>
          </a:xfrm>
          <a:prstGeom prst="rect">
            <a:avLst/>
          </a:prstGeom>
          <a:noFill/>
        </p:spPr>
      </p:pic>
    </p:spTree>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PRESCRIPCION DE LAS CESANTIAS</a:t>
            </a:r>
            <a:endParaRPr lang="es-CO" sz="3200" dirty="0">
              <a:latin typeface="Bookman Old Style" pitchFamily="18" charset="0"/>
            </a:endParaRPr>
          </a:p>
        </p:txBody>
      </p:sp>
      <p:sp>
        <p:nvSpPr>
          <p:cNvPr id="3" name="2 Marcador de contenido"/>
          <p:cNvSpPr>
            <a:spLocks noGrp="1"/>
          </p:cNvSpPr>
          <p:nvPr>
            <p:ph idx="1"/>
          </p:nvPr>
        </p:nvSpPr>
        <p:spPr>
          <a:xfrm>
            <a:off x="457200" y="1571612"/>
            <a:ext cx="3829048" cy="4554551"/>
          </a:xfrm>
        </p:spPr>
        <p:txBody>
          <a:bodyPr>
            <a:normAutofit fontScale="92500" lnSpcReduction="10000"/>
          </a:bodyPr>
          <a:lstStyle/>
          <a:p>
            <a:pPr>
              <a:buNone/>
            </a:pPr>
            <a:r>
              <a:rPr lang="es-ES" sz="2800" dirty="0" smtClean="0">
                <a:latin typeface="Bookman Old Style" pitchFamily="18" charset="0"/>
              </a:rPr>
              <a:t>Contempla el 249 del código sustantivo del trabajo, que al termino del contrato el empleador esta obligado a pagarle al trabajador un mes de salario por cada año trabajado o proporcional si el tiempo fue inferior a un año.</a:t>
            </a:r>
            <a:endParaRPr lang="es-CO" sz="2800" dirty="0">
              <a:latin typeface="Bookman Old Style" pitchFamily="18" charset="0"/>
            </a:endParaRPr>
          </a:p>
        </p:txBody>
      </p:sp>
      <p:pic>
        <p:nvPicPr>
          <p:cNvPr id="4" name="Picture 2" descr="http://www3.eltiempo.com/publirreportaje_a/home/IMAGEN/IMAGEN-7018308-2.jpg"/>
          <p:cNvPicPr>
            <a:picLocks noChangeAspect="1" noChangeArrowheads="1"/>
          </p:cNvPicPr>
          <p:nvPr/>
        </p:nvPicPr>
        <p:blipFill>
          <a:blip r:embed="rId2"/>
          <a:srcRect/>
          <a:stretch>
            <a:fillRect/>
          </a:stretch>
        </p:blipFill>
        <p:spPr bwMode="auto">
          <a:xfrm>
            <a:off x="4786314" y="1714488"/>
            <a:ext cx="3779031" cy="3643338"/>
          </a:xfrm>
          <a:prstGeom prst="rect">
            <a:avLst/>
          </a:prstGeom>
          <a:noFill/>
        </p:spPr>
      </p:pic>
    </p:spTree>
  </p:cSld>
  <p:clrMapOvr>
    <a:masterClrMapping/>
  </p:clrMapOvr>
  <p:transition>
    <p:strip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ELEMENTOS DEL CONTRATO DE TRABAJO</a:t>
            </a:r>
            <a:endParaRPr lang="es-CO" sz="3200" dirty="0">
              <a:latin typeface="Bookman Old Style" pitchFamily="18" charset="0"/>
            </a:endParaRPr>
          </a:p>
        </p:txBody>
      </p:sp>
      <p:sp>
        <p:nvSpPr>
          <p:cNvPr id="3" name="2 Marcador de contenido"/>
          <p:cNvSpPr>
            <a:spLocks noGrp="1"/>
          </p:cNvSpPr>
          <p:nvPr>
            <p:ph idx="1"/>
          </p:nvPr>
        </p:nvSpPr>
        <p:spPr>
          <a:xfrm>
            <a:off x="457200" y="1571612"/>
            <a:ext cx="3614734" cy="4554551"/>
          </a:xfrm>
        </p:spPr>
        <p:txBody>
          <a:bodyPr>
            <a:normAutofit fontScale="92500" lnSpcReduction="10000"/>
          </a:bodyPr>
          <a:lstStyle/>
          <a:p>
            <a:pPr>
              <a:buFont typeface="Arial" charset="0"/>
              <a:buChar char="•"/>
            </a:pPr>
            <a:r>
              <a:rPr lang="es-ES" sz="2800" dirty="0" smtClean="0">
                <a:latin typeface="Bookman Old Style" pitchFamily="18" charset="0"/>
              </a:rPr>
              <a:t>La actividad personal del trabajador.</a:t>
            </a:r>
          </a:p>
          <a:p>
            <a:pPr>
              <a:buFont typeface="Arial" charset="0"/>
              <a:buChar char="•"/>
            </a:pPr>
            <a:r>
              <a:rPr lang="es-ES" sz="2800" dirty="0">
                <a:latin typeface="Bookman Old Style" pitchFamily="18" charset="0"/>
              </a:rPr>
              <a:t> </a:t>
            </a:r>
            <a:r>
              <a:rPr lang="es-ES" sz="2800" dirty="0" smtClean="0">
                <a:latin typeface="Bookman Old Style" pitchFamily="18" charset="0"/>
              </a:rPr>
              <a:t>La continuada subordinación o dependencia del trabajador respecto del empleador.</a:t>
            </a:r>
          </a:p>
          <a:p>
            <a:pPr>
              <a:buFont typeface="Arial" charset="0"/>
              <a:buChar char="•"/>
            </a:pPr>
            <a:r>
              <a:rPr lang="es-ES" sz="2800" dirty="0">
                <a:latin typeface="Bookman Old Style" pitchFamily="18" charset="0"/>
              </a:rPr>
              <a:t> </a:t>
            </a:r>
            <a:r>
              <a:rPr lang="es-ES" sz="2800" dirty="0" smtClean="0">
                <a:latin typeface="Bookman Old Style" pitchFamily="18" charset="0"/>
              </a:rPr>
              <a:t>Un salario como retribución del servicio.</a:t>
            </a:r>
            <a:endParaRPr lang="es-CO" sz="2800" dirty="0">
              <a:latin typeface="Bookman Old Style" pitchFamily="18" charset="0"/>
            </a:endParaRPr>
          </a:p>
        </p:txBody>
      </p:sp>
      <p:pic>
        <p:nvPicPr>
          <p:cNvPr id="26626" name="Picture 2" descr="http://zonaempresas.com/wp-content/uploads/2010/09/contrato.jpg"/>
          <p:cNvPicPr>
            <a:picLocks noChangeAspect="1" noChangeArrowheads="1"/>
          </p:cNvPicPr>
          <p:nvPr/>
        </p:nvPicPr>
        <p:blipFill>
          <a:blip r:embed="rId2"/>
          <a:srcRect/>
          <a:stretch>
            <a:fillRect/>
          </a:stretch>
        </p:blipFill>
        <p:spPr bwMode="auto">
          <a:xfrm>
            <a:off x="3857620" y="1571592"/>
            <a:ext cx="4071966" cy="4286300"/>
          </a:xfrm>
          <a:prstGeom prst="rect">
            <a:avLst/>
          </a:prstGeom>
          <a:noFill/>
        </p:spPr>
      </p:pic>
    </p:spTree>
  </p:cSld>
  <p:clrMapOvr>
    <a:masterClrMapping/>
  </p:clrMapOvr>
  <p:transition>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latin typeface="Bookman Old Style" pitchFamily="18" charset="0"/>
              </a:rPr>
              <a:t>PRESUNCION DE LA EXISTENCIA DE UNA RELACION LABORAL</a:t>
            </a:r>
            <a:endParaRPr lang="es-CO" sz="2800" dirty="0">
              <a:latin typeface="Bookman Old Style" pitchFamily="18" charset="0"/>
            </a:endParaRPr>
          </a:p>
        </p:txBody>
      </p:sp>
      <p:sp>
        <p:nvSpPr>
          <p:cNvPr id="3" name="2 Marcador de contenido"/>
          <p:cNvSpPr>
            <a:spLocks noGrp="1"/>
          </p:cNvSpPr>
          <p:nvPr>
            <p:ph idx="1"/>
          </p:nvPr>
        </p:nvSpPr>
        <p:spPr>
          <a:xfrm>
            <a:off x="457200" y="1500174"/>
            <a:ext cx="4043362" cy="4625989"/>
          </a:xfrm>
        </p:spPr>
        <p:txBody>
          <a:bodyPr>
            <a:normAutofit/>
          </a:bodyPr>
          <a:lstStyle/>
          <a:p>
            <a:r>
              <a:rPr lang="es-CO" sz="2800" dirty="0">
                <a:latin typeface="Bookman Old Style" pitchFamily="18" charset="0"/>
              </a:rPr>
              <a:t>Una relación laboral se configura en el momento en que se presentan tres elementos inconfundibles que son: Subordinación, Remuneración y Prestación personal del servicio.</a:t>
            </a:r>
          </a:p>
        </p:txBody>
      </p:sp>
      <p:pic>
        <p:nvPicPr>
          <p:cNvPr id="27650" name="Picture 2" descr="http://www.gratisblog.com/weblogs/el_abogado_online/balanzaGif.gif"/>
          <p:cNvPicPr>
            <a:picLocks noChangeAspect="1" noChangeArrowheads="1" noCrop="1"/>
          </p:cNvPicPr>
          <p:nvPr/>
        </p:nvPicPr>
        <p:blipFill>
          <a:blip r:embed="rId2"/>
          <a:srcRect/>
          <a:stretch>
            <a:fillRect/>
          </a:stretch>
        </p:blipFill>
        <p:spPr bwMode="auto">
          <a:xfrm>
            <a:off x="4500563" y="1857364"/>
            <a:ext cx="4452954" cy="4452957"/>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CAPACIDAD PARA CONTRATAR</a:t>
            </a:r>
            <a:endParaRPr lang="es-CO" sz="3200" dirty="0">
              <a:latin typeface="Bookman Old Style" pitchFamily="18" charset="0"/>
            </a:endParaRPr>
          </a:p>
        </p:txBody>
      </p:sp>
      <p:sp>
        <p:nvSpPr>
          <p:cNvPr id="3" name="2 Marcador de contenido"/>
          <p:cNvSpPr>
            <a:spLocks noGrp="1"/>
          </p:cNvSpPr>
          <p:nvPr>
            <p:ph idx="1"/>
          </p:nvPr>
        </p:nvSpPr>
        <p:spPr>
          <a:xfrm>
            <a:off x="457200" y="1571612"/>
            <a:ext cx="3900486" cy="4554551"/>
          </a:xfrm>
        </p:spPr>
        <p:txBody>
          <a:bodyPr>
            <a:normAutofit fontScale="70000" lnSpcReduction="20000"/>
          </a:bodyPr>
          <a:lstStyle/>
          <a:p>
            <a:pPr>
              <a:buNone/>
            </a:pPr>
            <a:r>
              <a:rPr lang="es-CO" sz="2800" b="1" dirty="0">
                <a:latin typeface="Bookman Old Style" pitchFamily="18" charset="0"/>
              </a:rPr>
              <a:t>Como trabajadores,</a:t>
            </a:r>
            <a:r>
              <a:rPr lang="es-CO" sz="2800" dirty="0">
                <a:latin typeface="Bookman Old Style" pitchFamily="18" charset="0"/>
              </a:rPr>
              <a:t> son capaces de celebrar contratos y comparecer en juicio, todas las personas mayores de 18 años por regla general, y la excepción es que los menores de edad de entre catorce y dieciocho años </a:t>
            </a:r>
            <a:r>
              <a:rPr lang="es-CO" sz="2800" dirty="0" smtClean="0">
                <a:latin typeface="Bookman Old Style" pitchFamily="18" charset="0"/>
              </a:rPr>
              <a:t>también </a:t>
            </a:r>
            <a:r>
              <a:rPr lang="es-CO" sz="2800" dirty="0">
                <a:latin typeface="Bookman Old Style" pitchFamily="18" charset="0"/>
              </a:rPr>
              <a:t>pueden contratar, ya que pueden ser autorizados por sus representantes legales o por la autoridad del trabajo. También pueden las mujeres casadas, sin autorización del marido. (Art. 34)</a:t>
            </a:r>
          </a:p>
        </p:txBody>
      </p:sp>
      <p:pic>
        <p:nvPicPr>
          <p:cNvPr id="28674" name="Picture 2" descr="http://t1.gstatic.com/images?q=tbn:ANd9GcQ9geb2XqzJjpgXUH-vP2OuurtLTDNKkvuQLwKVTq6DkUpdyxFb2g"/>
          <p:cNvPicPr>
            <a:picLocks noChangeAspect="1" noChangeArrowheads="1"/>
          </p:cNvPicPr>
          <p:nvPr/>
        </p:nvPicPr>
        <p:blipFill>
          <a:blip r:embed="rId2"/>
          <a:srcRect/>
          <a:stretch>
            <a:fillRect/>
          </a:stretch>
        </p:blipFill>
        <p:spPr bwMode="auto">
          <a:xfrm>
            <a:off x="4353939" y="1928802"/>
            <a:ext cx="4327086" cy="4214842"/>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85794"/>
            <a:ext cx="4114800" cy="5340369"/>
          </a:xfrm>
        </p:spPr>
        <p:txBody>
          <a:bodyPr>
            <a:noAutofit/>
          </a:bodyPr>
          <a:lstStyle/>
          <a:p>
            <a:r>
              <a:rPr lang="es-CO" sz="2000" b="1" dirty="0">
                <a:latin typeface="Bookman Old Style" pitchFamily="18" charset="0"/>
              </a:rPr>
              <a:t>Como empleadores</a:t>
            </a:r>
            <a:r>
              <a:rPr lang="es-CO" sz="2000" dirty="0">
                <a:latin typeface="Bookman Old Style" pitchFamily="18" charset="0"/>
              </a:rPr>
              <a:t>, igualmente son capaces de celebrar contratos y comparecer en juicios laborales todas las personas mayores y quedan autorizadas para representar a la empresa y celebrar contratos y para que comparezcan a los juicios, los gerentes, directores, administradores, capitanes de barco, y en general las personas que ejerzan funciones de dirección o administración en la empresa; aunque no tengan autorización escrita o suficiente.</a:t>
            </a:r>
          </a:p>
        </p:txBody>
      </p:sp>
      <p:pic>
        <p:nvPicPr>
          <p:cNvPr id="29700" name="Picture 4" descr="http://www.trabajo.com.mx/gif/loterian7.jpg"/>
          <p:cNvPicPr>
            <a:picLocks noChangeAspect="1" noChangeArrowheads="1"/>
          </p:cNvPicPr>
          <p:nvPr/>
        </p:nvPicPr>
        <p:blipFill>
          <a:blip r:embed="rId2"/>
          <a:srcRect/>
          <a:stretch>
            <a:fillRect/>
          </a:stretch>
        </p:blipFill>
        <p:spPr bwMode="auto">
          <a:xfrm>
            <a:off x="4857752" y="1357298"/>
            <a:ext cx="3867096" cy="4396864"/>
          </a:xfrm>
          <a:prstGeom prst="rect">
            <a:avLst/>
          </a:prstGeom>
          <a:noFill/>
        </p:spPr>
      </p:pic>
    </p:spTree>
  </p:cSld>
  <p:clrMapOvr>
    <a:masterClrMapping/>
  </p:clrMapOvr>
  <p:transition>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MODALIDADES DEL CONTRATO DE TRABAJO</a:t>
            </a:r>
            <a:endParaRPr lang="es-CO" sz="3200" dirty="0">
              <a:latin typeface="Bookman Old Style" pitchFamily="18" charset="0"/>
            </a:endParaRPr>
          </a:p>
        </p:txBody>
      </p:sp>
      <p:sp>
        <p:nvSpPr>
          <p:cNvPr id="3" name="2 Marcador de contenido"/>
          <p:cNvSpPr>
            <a:spLocks noGrp="1"/>
          </p:cNvSpPr>
          <p:nvPr>
            <p:ph idx="1"/>
          </p:nvPr>
        </p:nvSpPr>
        <p:spPr>
          <a:xfrm>
            <a:off x="457200" y="1571612"/>
            <a:ext cx="3971924" cy="4554551"/>
          </a:xfrm>
        </p:spPr>
        <p:txBody>
          <a:bodyPr>
            <a:normAutofit/>
          </a:bodyPr>
          <a:lstStyle/>
          <a:p>
            <a:pPr>
              <a:buNone/>
            </a:pPr>
            <a:r>
              <a:rPr lang="es-ES" sz="2800" dirty="0" smtClean="0"/>
              <a:t>VERBAL: Tiene lugar cuando las partes, empleador y trabajador por simple acuerdo expresando oralmente manifiestan su voluntad de vincularse recíprocamente y acuerdan la índole de trabajo.</a:t>
            </a:r>
            <a:endParaRPr lang="es-CO" sz="2800" dirty="0"/>
          </a:p>
          <a:p>
            <a:endParaRPr lang="es-CO" sz="2800" dirty="0"/>
          </a:p>
        </p:txBody>
      </p:sp>
      <p:sp>
        <p:nvSpPr>
          <p:cNvPr id="30722" name="AutoShape 2" descr="data:image/jpg;base64,/9j/4AAQSkZJRgABAQAAAQABAAD/2wCEAAkGBhQSERUUExQWFRUVGBgWFxcYFhgXHBcYGRcYHRgXGhgZHCYeHxwlHBcYHy8gIycpLCwsGSAxNTAqNSYrLCoBCQoKDgwOGg8PGiwfHyIsLDAsLTAsLCwsLC0sNCwsLC8tLCwsLC8sLCosLCwsLCwpLCwsLCwsKSwsLCwsLCwsLP/AABEIAN8A3wMBIgACEQEDEQH/xAAcAAACAgMBAQAAAAAAAAAAAAAABQQGAQMHAgj/xABNEAACAQIEAgUEDQoEBAcAAAABAgMAEQQFEiETMQYiQVFhMnFzkxQVIzM0QlJTgZGys9IHJFRicoKhsdHTY5Kjw0OiweMIFpS04eLw/8QAGwEAAgMBAQEAAAAAAAAAAAAAAAQCAwUBBgf/xAAwEQACAgEEAQIEBQMFAAAAAAAAAQIDEQQSITETQVEFIjJhcZHB0fAUoeEVI0KBsf/aAAwDAQACEQMRAD8A67iMRM07RxGNQiRuS6M5JdpB8V1sBwx3869cHFfOQepk/vVmA/ncvooPt4imNAC3g4r52D1Mn96jg4r52D1En96mVFAC4QYn52D1D/3q1YuaaJC8k0KqLb8F+02AHu1ySdgBzqDi80mnlMcICQo5SWYt12K+UkSAG29hrYi29gedeIujGHDrJocujB1LTSvZgDY2ZyDzNZ9+vrqe3tk1W3yYl6TmNlE0gh1bJxMNINZ+SpExu36vOs/+aLbtMqL8t8JMiDzs0lh9NhTKQ35ivSMaT/1V5+kn4fuaxj2sp9k4ez+SdGzfsnjb/RUnhT/Oxepb+7SNMkw6mQLDGvEN3AUWc2N+ry7Te3Oo2GEmCmXhJNJhmRg0SEPw3DLoKB2BVbawQDbYbCmafiVdktrWAlS0slkMGI+di9S392sex8R89H6k/wB2veWZtHOpKE3U6XRhpdG+S6ncH+Y3FTa0ykXnDYj56P1B/u1j2LiPn4/U/wDcpjRQAuGFxHz6ep/7levYs/zy+q/+9T6KAIHsWf55fVD8defYmI+fX1I/HTGigBZ7CxH6QvqR+OsHA4n9JX1K/ippRQApOX4n9KHqF/FR7X4n9KHqE/FTaigBV7X4j9K/0U/rR7XYj9K/0UprRQAsGAn/AEn/AEkrPsCf9IPqkplRQArOXT/pJ9VH/SveTTuwlV21mOVkDaQtxpUi4G1+tTGlmTeViPTt93HQB6g+Fy+hg+3iKY0ugH53L6GD7eIpjQAUs6RZz7Gh12BLOka3OlQ0jBVLtY2W5FzTOqZneETFYxosQzFIRHJHBcqr9vGcDd7OCoB2Uryub0vqLvFByJwjueCVkeUPA0zyTGRp34jKFCIjWs3DG7AEBb3J5X7TTCWQitPsqzcr1skkLiw2rydljm8t8jyhtPUWIu1jY1LpQ5Mau8a6iqs1ibaiFJsT2XtzqNhssnxUCS4iThP1ZYlhvaE2BGot743MG4C78u2rdPU7E23jBXbhPgeS6QLkfwrTFiVZ7KOyqlmuDxWEZZnxZnidkjlEqhBGGcBXjES2HOxvtyJO1SstzeSSdo8IsUpRbyu0hCRknqoSga7kXbSOwb2uKmqZuahFZJpRVbk2OMiLHG4wuVOngqmjkE0sQr9vEBLE3+KyWqx0tyDJlwsPDW27vI1hYanYs1gSTa57ST40yr1NcXGKizPCiiipgFFFFABRSXPemWDwYPsjERxkfFLXfwsgu38K5z0g/wDEXh01LhIXlbseTqJf9nyiPqoA7BUbF5jFELyyJGO93VftEV8s5z+WDM8RcHEtGp+LEBHb95et/GqhiMU8jFnZnY8yxLE/Sd6APsb/AM44L9Lw/O3v0fP66bqwIBG4O4I7a+INXK21dx/8PXS6WR5cHIzMqpxI7m+ixAZR3DrA25VLCI5Z2+iiiokgooooAKWZN5eJ9Ofu4qZ0ryYdfE+nP3UVAHuD4XL6GD7eIpjS2D4ZL6GD7eJplQAVVekqx+zcIZDpOmYRdl5CEGkntuhYhe0rfcgVI6R4puNDCWKJIrtsdJkZNPuern5JZrA3IU9gNKz0XwwkWYQxiRCSjW3UnmRc86y9dqoRi6+cjFVbbUjfJiNLEc//AIprAQRc86UICdiQDU9cISLA7GvMRbyaVqWF6CfpxO6CAF1jwssoixLX0tpYdVQxICoxBVjzs21W4KLDTYAAWtytba1V3NOjsjwyqjpd42C8RA6BiPjIbgj/APWpVk3TXCQ4KKFZleZIkiSEOGd5LBVUNy6xIseVjetrSZlDGOjPtwnw8kV8wd8NiuPJNxJdUsepNEJigcXEI3sCvPWdTDe1q6LgsDHEuiJEjTmFRQo+pQBXJs+zDF4mN9EsITDYSZ5V4EgEDmMoITI5uzlS/IC1gbWIq19D8RMZUWTirKI74lZJNavqtwpo9hYMQ4soFrEEbAnYqUYyaQu3lF2ooopkiFFFFABXKfyzZ3mGGVOE/Dw8jBLw34t7Xsxtccj5NdWqsflHwBly6ay6mjHFXv6m5t46dVdTwyM1lHzxJ+T3HysxGGmdjuS2q5v3s3Pz3qbhfyIZk4uY0j8GkW/8L19CZXmhbAxThGkJhVwiWLMdA6q3IFye81Fy7HTOrmbgo5PVjjfiFFsNpG7XvfcAClLNVZzhLgnXUnxk43hPyATkni4iNQPkKz/ztTvLfyF4ZR7tJLI1t7EIvnAAJ+s10nNuIsLNHIkbCx1umtV33uuoX2251qy3HsyhZdHFUe6aA2m/YQrdYA+PiLm1KvUWvnI5GuCeMZOT9Ocjy3Loliig1zSXLPIxcog7RvYFjte21jVO6H9KpMBOZMMVUuNLXXVdb302O/duLcq7rn/5OsPmDh5i6so0go1ri5NrEHvNcQyjok8uZLgB74srRvt5KK3Wf/KCa0tJapxw+/uZ+pg4zbX9j6e6O5mcRhYZmXSZEDEefu8DzpjUfAYNYY0iQWVFCqOewFhvUipvvgkuuQooorh0KWZOOvifTn7qKmdLco8vE+n/ANmKgDMJ/O5fQwfbxFMaXQD88l9DB9vEUxoApRw6SzvPMC8sUromoG0IGwCDkCy2YtzOru2pre9tq19J8pYBsTDI6OhWR0FikqJbWGUi99ANiCNwKkgoSArLdl1LuLlflAcyN+deY11M42Zk85HarI7cGp4FO7Le3hXqJje/0WrfHGtyLi4FyL8gb7kdg2O/hSGPOZ5NUseGJwyv75cl5YwLF4oQNXlcr813F7ik69PZN5iix2rpsc5jj+Fh5ZbqpRHYGQ2QEAkaj2Le16UdFOjyvlUUTM44iLMHACMjueKGUcl0udh4ClvGkxhSTExRx4aCVj7HLcSV5FWyrOPe1C6tekat9NXTAY3iKCBbst/0rUph418z5KJRk1uS4Kp0g6P4kxBZcZJO0kkcaJwo449RYdeVUF3CgFitwrabEWNWPo90bGG1s0jzzSkGSaS2preSoA2VBc2UbbmtuL3xEC93Ek/yqFB/1KaVsUrjIswoooq84FFFFABULOyfY01hc8KSw7zoNTaS9M3IwM9jYsui/cHYIf4Ma5J4TYCHI8Y0OWZdxI+oyxLNdgqxIyEhnLX6oOkWPeLmvHSXOMNrhGEQT4iORH04dQ1o2JWQM69RQVubMw3AqyYnMY4107W8kDs7rUiyfiwYiaNYLw4iR5kmTSQjMgBWVLg2BUWK3uDba1Z39QmmsFyqksSNvSyGUxQtHYcOaOWQMpkBRDdhpU3Yg2aw7VrxnGf4fFCMYSVZMQHjKGO50rrXiBzyCaNQKnw2vanUcrIimdkDBbuVuqC3lEajcL5zSyDOOOQ0BvESbMFI1WNiRcC48e3squF22LjgtVXkfY9Vt+W1c2yvoYwzDHSu4BxEpYaHIkMF/J1KbqrNp1W36gF9zfosbXAufqpI+T8THNpdkVsOUYobMLyg3VhyPPeuVyk3iPqcxFcy9DX0fy2NMUBh10cFWWYqzFWuOpG1ybuD1u8D9qrjUbL8ujgjEcSBEXko/ie8k8yTuak1qQjtjhvItJ5eQoooqZwKW5T5eI9MfuoqZUsyc9fE+nP3UVAHqH4XL6GD7eIpjS+H4XL6GH7eIphQBgikcvQ+AOskCrBKtwHSNCSrDrKQRuNh5rU9oqMoqXYCSHofh9TPInFlc3eR7FmsLBdrAIB8QC3hToLblWaK6oqKwgK1hcOpxuLidQQeBOo/bRo2P1w8/GoT59JgnMU2HkdC7cKdDGI9JPURyzDQwvpu2xtz3rdmWMjjzNGEiAvhpY5OuvV4UkbqSL7bPJz761S68bijDHK6YaKK8siaSJZJR1IwWVlZVTUzW2uyjvpCVebcJFuXs74HGW4WV5ziJl4dk4ccWoMQCwZnZhtqOlRYcgOZvs5qPgMGsMaRrfSihRckmwFhcnnW15lHMgecgU+lhYKj3RWL1mugFFFFABUTNsuXEQSQtsJFZSe0XGxHiDv9FS6K41lYApuX2kHCnPDxES2kS/lj51O9G53HK9jYioOb4XE4S88WJum7NFOoddvixsCrL3DcirhmuRxYgASLuu6OpKuh71ddx5uRqsdJ+j7rhnEuNPBAHlw65AQQV0vEyMXuBawve1Z09LKLzEaV+ViRnL8CcZKzzTpiIEZDGqLpiL21HV1m4mm67E2vfa4q0RxWva1UDo90qiw2GEEan2TrcMjlyeRInbUWspsvV1dvfTrIeFi0BxMshlDOjQmYKpZDYlVj06l7Rt5654XZLjhC6ui+M5HPs6NRovqk7ETrN3+T2ec2FSsswbAtI4Ad7DSNwii9lv2m5JJ7z4VJwmBjiXTGiovcoA/lW+nKqVXz6hKTZhRQKzRV5EKxWaKAMGl2UeXiPTH7uKmVLsp8vEemP3cVAHqH4VL6KH7c9T6Xwn86k9FD9uemFABWBWaKAPINa8RiVjRnc2VAWY9ygXJ+oVupD0kbitFhB/xTrk8IYyC1/wBptCfvHuoA5vl+BM3HxEhwuHwiu54mIwkM0wYku4LsBcKW03Nze672rXkGc4mITDDGOGGRgwlaARyGygXTDK3CS/O5Fz2rWzESR4ieQx39ixyu8SXJV5WJ4uIsezVcIOQ6zDyqj5/ma4ZAqgNO9ygPJB2u3gO7tO1K23beIjlOmdjSSy36Bm+ayRjVNmOLXUDp0yKpY/qoib/VVLy+STW7GCGdDch8SLynxdlvz8amYLAvM7ODxH5STPfSv6g07kj5tNh2kVOTJo4yqOsuJklYKkYbRqbwCkBQFuTcmwG5pbySf+TUlptLRxY3KXtHGF9m/V/gSMk6ZSwCww+lTa3seVhpPhG+x83I9xrqvQ3pumLVVLAuQSrAWEmnyhpPkyL8ZDy5jblyiHo8j6vYs0kTobPFLqbQfkurXdfOpIPZetWWZg2Hn3PBd2Tiqdwkl7QYlDyKarIxHNWIO4q2u1xeGL36eiyLlRlNej/R/b1yfQ9YFQ8lzIYiBJRtqHWHyWGzqfEMCPoqbTxjmL0E1mqj0yzlyfY0RK3AMzjYhWvaNT2MwuSeweJFoylhEJzUIuTInSTpc8mqPCMQikrJMtiSw5xxdm3a+4HIb8qjjujYch9bpMtnWTUXYN46ydW2xBr3iswaG0cSAKqgF2DaEHYqou7NYX5gDtO9NPbACykxM3IuMRCtzYckubX7r7UlbfCHM2ZiV2plmP5EVMET5cmogAEhdNzz5dnmFShl8ejh6RY7/rAkk6w3lBtRJBvUqPBzkOugHUCVBAUhdr6JY2Kk91wD41piyGZt9b6Sp0lhZ4pF5a7WDpzH9bg0o/iNGO8li+H3xfC/uXTohj2mwUEkh1OUs572UlWP1qacCqBkuKkwUSCxCsWdo9zaQFmkRL7gMNTL2alPY211y/MUmBKHkf4EBlPmKkH6af0+rrvXy9mnslFLcSqwTWaKbOBRRRQAUtyjy8R6Y/dRUypdlQ6+I9N/tRUAZh+FSeih+3PTCl8PwqT0MP256YUAFFFFABXNOkmYs0U8yMQ+MlXBwEc1w8ZfiMp/WtM1/Fe6rp0rxjR4SQps7aYkI5h5XWNSPMXv9FU/pJhVGLw2HQWjwmHLKO5nPDS/mSN/81RlLamyUFmWBOY0gjW5CpGu/cqqP4Cwqh65sbiCQCGksSQPeohsijxty/WJPZVg6dYlkhCNYCZgG/YUFn+zv56mdBcj4geOVQ0VgZ73u0rAMsQIIssaab25s1u+s1+7Nym3w1ucfqfC+3u/yaS/F+xGgkAth8LHxZU24aHqxjvlk8lf5m/K9W7IejhhbiSsJMQV06gLLGhseHGOxe9ju3b3V7XDzrMseGWHDYSNlL6YwXmJF20gdVV7L+UbHltVjaPq3A3qic8rgXjx9Qj6RdHI8UVY6o50HUmjsHUdxvsy/qtcVS+neQSxYMvNGHMYvHiIVKhlbZ0mjJOi43DKSLgHar9nuR4ZismJQsy+9lBIXHInSsfW2Pbb+dMcNiY5ozocSJcqwI5HtVkbcHwIFEZSislbkm/l4Yq/JhnPFWRCQW0Qzn9qRNMo9ZEzfv1eq5r+T/otLg8wnCi+G4bCMk+SrMjogFviniDzWro8UoYXUgjlsQd+7ateqW6CYhYsSZ7rn2evwcbIktws+mSFz5LEIFeIE8nGkMF7QduRroNQM7y+CaF0xKK8VizBhcDSL6vAjvG4rs45QvbX5I7SjYfEFW1aolU3Szq0jMT2LEu7G2/PammFdVXXLM6ou1nSOJGJ+Lotf6DvvVewkOgGRnlEPCvwUY6iW8lDN741yVAW/M91OuiuTYXCukMhD43hmc6+sUVmsRHtpABNrrueZ51hazTu2eW+DugajXhe4/VALBALb2A5bdm1bYpO8WpFnmA9j3nilkg1t1wE4sNz8d4+ajvZCOe9McoxnFjDGSGU38uEkqR2bFjY+FzWLZpnW85NPcmia8YPMDwqvRxSYZGRTY6JNBHL3Jy8QP7rFbeFPGJ1D6fprOJ3Fv4d9cqslU90WDjnhk7LswEoYjkNNvMyKw+1Uyqe8jYaaMgWjZo1sO5YJbj/AJU+qrZBMHUMORAP1ivYaS/zV5fYnOO1myiiimyAVAy3y8R6X/aiqfS/LD7piPTf7MNABCfzuT0MP256YUvh+FSeih+3PTCgAooooAr/AEks+IwUJ5NM0x8RBGWH/OUP0VVcwxg9scWx5AQRD92PUfvasecTj2zwoYhQuHxLAkgAsWgUDfw1VTcyw8rzYuaMwLC0zDjTy8OMlVRSE0glt1tfYXFheqbvoLamk8sqvTnNUbE4bVvHGkk0i94Ujq+N+Hp/erpfRPAiHBxoxvIy8SQ98knWf+LW+iuS4zo/PLjIHeBhFJwUeQHXEwacbxt8kgciAfDtruMuEAde4is67G1JDsZbnyCZSJxZmdUXnoYoWbn5Q3AHgRzqPhcbZnTia1RurJcNqUqCLkcyL2J7bXrziJcRCZFjhWVZbG7S6NDaQrXFrlbAHq78/PULJMiXCwJDFfSnK/M3Nz2+NvMK5Nw8SS7IwTlNt9GX6YxriI3RXlDMuEdVQh4pHkGh3VrHhkX6w52Fr9jXMiqYvq21SRanA7dDqqsfGzEDzeFVnEGNsxhjIDFYpRiBbYRNYxh/HiC6g7+URTSGHDpIyQgAsRqYXYkjyQWNybDkPGuu3/a2NHI0PyZXQt6SG2JJLS8KSAu0UZI4rwsFVNt7MJhcXAOgX2BqX+TQuzYgtGsRQrG6IoVVku7FRpFmCo0Y1HrG5v2CsdJJ1TEYReIYnbixrJo12eRFVSVJ3AZl57VbMjyVMLCIo9RFyzMxuzuxu7se1ibk0xpYv6im5roYUt6R4Z5MNKkYuzLa17XW41qD3ldQHiaY1XMLlpxeuWaSTSWZY40keNVRGKgnQQS7EEkk7bAcqbskksC2MiPK7SYrrI6R4dDLIJEKEOSVjGk9gVZGvy2FjTDIs8TGTFmgEbRpqhYm78NzpYOtgUe6qShvYFd6lZj0ahTC4iNWljWbeRxIzuoOlWIZyxACjlyG9SMv0y4iSdLFNCxK4/4hBJZr9oHVUHtsaz7IppyZ2qCrW1E4G4ZSdjcbc/HlVKwOFbDzsNBJSSweTCMXZTYX42H6rXB5uoPfV2jhsxP1Cq3nOTO2JKxCWPjWZ5lkfQqgFZOrfSJNOkKSPjX5rSE4bkkM5XoTj0kw3H4XGQyE6AoN+t8nUNg36t70zdaRzRYeSAYVIbYd/ckcBQoYKWVlF9XZcP32Nze9TOjeMabCxO5u+nS572QlWP0lSaRv0yrOph0jwweK2+oGykfF1AoznwVWY/RU3o5FaHXvaVjIoPYpACD/ACqp85Na8zUiFyraSASGPIePI7fQag9GsylMnDdta6NQbSN7d0kfUYecKfA9mh8Onts59eP5+RXNcFnooor0JQFLsr98xPph9xDTGluVe+Yn0w+4goA9xN+dSD/CiP1vN/Sp9QIvhUnoovtz1PoAKKK8Sg2Ok2PYTvvQBCzfI8PiVAxEMcqqdQ4iK2k94vyrmChZcOEEOmIl5IGh0asO0moFVjk6rIQxIIIIDbcgabPmUs7SYbEySK634kPVS4vzDKoLwnsN+Wzb3qcmHAPVHIAAWAtbupG6aljAzVXnlmnP8+STDAhZbwNFiHJjKg8J1LqAebadRsL8udWhkEqKwNxzB7wRzHgRVXe5N9+3wtUfL87fALoKNJhdyGXd8OLklSvNou0Wuy7ixFqUlHK4L9rjyhzicxsQAbb23rVjYxPGQWbS1iCjlS3gHQjbzGpmW4vC4pS8Ekcu+5Ug2PcRzB8DSXPOjmHhvLG74Z9SnTC2nijmycMgoXIvbq3Nqqw84fBc7IvpEfEJDgITwo9LyNZY1F2mlI2FzcnxYnYXNNMqwpTSW3cgF9I6ur42ntte9r0j6H4JZcXJP7o4QGFZJnZnZtmchGVRGB1V2UXub8q3dIekrTlcPhY52iLFJcTFGz8uccRUbk8i/Ib2N+Vnjbe31OedKPsmacbpx000mq8MCNAjjtckGR1PgyqoI7UPfVi6L9ODM6YeWMibSLsLEPtvJpG6rcb6rAEgC9acoySRohGkLQRAWQSWUjxKqSfo25VZMg6PxYSPRGLk7u53eRvlM3Mn+VaFEJR+yELZRfXYyqu4vCyYclUJaCeQLYMUeFpWszIwBuuo6rbFd7E8hY6V9IQeGjWJCSxO1gWIVXBJsNz9FXTimikxkeCkigWOVtbC+92bYsbLqbdrAgajubVLYaV27Owdw7AKjxZ5h2F1miI7euu3n32+ml+O6Z4dNkbjv2JD7ofpI6qjxYis+ccdlkeegy/MneQk7L3d29OyLjfcH+VUHophZMQzYxEWDXiGBjV3ZZYhYOzAnTxA4YhlAHVtuDer5NOqKWYhVUXJJsAB2k1Wo4LrZRk/lWCDNkoaZJQxQLbUgA0vpB0X7itzuOY2O1qXdE1/NlPYzyuP2Wmcr/AioD4jC4mRyZMSFJsycSRI2upNyoIIuilrbbbkb0wizlQUSNNKBlQWAtpEWogDsC9UfwpLUSjJJI4k0e87zNkjPD56ghPyHYDh3B7CxVT4PetuQRtr4qjTHMgdl7pLixtyuVuG8VBqLkuAM3sniAmKYDSb8xrmGx5ghQn8Ks0UQUAAWAp/R6VxxY/52Vzl6HuiiitYqCl2Vj3TE+mH3EFMaXZWfdMT6YfcQ0Ae4vhMnoovtzVOqDF8Jk7uFF9uap1ABRRRQAtzro9BilAlS5W+h1JV0J7Ucbj/AK0gk6I4pPe8UkgvsJodwP242W/+XerjRUJVxl2iSk10c3m6PZms6kmJoBuwijALm2yniSXCjnqBvfsqRmuQ42SBhDEiueXEcAeNgt7nzkV0CouYZgsKamuSTZVXdnbsVR3/AMBzO1VSpgllk/LP3OaYb8nUxYM0JWYW91WYREEeMR1EXubEGpcmHxQaaF0jx+HWQR2kIjm2WNgS9tDEFufVO171Zz7LlDFpVguDoSNQ5B7C7uDfsuFUcuZpLl+ZPCnCbBYjijdigVkeQ+VJxiwB1HfrWIva1ZU9Xp5LFcs/jx+WS2Dln5j1lORy4iNFWH2FhSu63XiMpsdC8MkICCQWvfc2G96u8GHVFVEUKqgBVAsAByAA5Cqvg+j6mJBOC8mnrddyt+4C4G2w5DlXtckMXWwjmJhc6CzNE57nUk2862I8eVQp+LaeM/Gk+fUhNTlyy00VDyrMONGG0lGBKuhIJRx5SkjY+ftBB7amVvpprKKAoooroCfM+isE78R1sxGliLXYDkDcH6xY+NV3FZKeMcJhPc4Co4rKdsMeRSPs1upBA+Lux5i77pNmBjCKZOBG9w8/atrWRTyVm3sx2Fj2kVryDOsIwEOHkFxeynUrP2l14gBcHe7C+996VuSl8uDsXteUNMHgEiRI410oihVA7ABYCteblBC5k8kDfa5v2WHa17WHfapgNJ2/OMVpt7lhrM3607C6j9xSG87r3VSq1L5fclnHJAynom2hOJpXrFiguSAx1MHck6pGsqs3cCBzp+Mpi26vIOP85u30k9tTKKajTCPSIuTZ4hhCKFUWVRYAdgFe6KKuOBRRRQAUvywe6Yj03+zDTCl2V++Yn0w+4hoA2RfCX9FH9uaptQo/hL+ij+3LU2gAooooAKKKKAMM1hc7AVX8PIZnM5GxusQN9o/lW73O/mCjvrbn2IEjLhh8Ya5fCIG2k/tsNPmD1DzfOEiaJOLGrySRqEZlDOrNY6Fvcnfs7q8t8b1UpyWlqfL7/b9WX1R/5MZ0CvZrGmvKupp4L8ha9DzKltRAuQoubXY8h5zWylnSD3tO/iwlR2m0qE2Hb1bnzCnq6lGSfb4IZN6TCLEr2LiBp8OKgJX6WS4/cFO6R5vgzLEQps6kPGe6RDqT6Lix8CaY5XmCzxLItwGG4PNSNmU+III+ivYfC9R5atr7X/n8/QXmsMl0UUVqkANRMyyuKdNMqhhzB7VPYysN1I7xvULP88MOmOFBLiJb8OO9gAPKkc9ka3Fz2kgDc1VM4yuNIHnxrviZFF7F2RNZsFjjiVgoBayi9zvuTUlXvRXKxReCx5RjJI3bDzEyaAGjmI98jJIsxG3EU7HvuD321dEOkGHm4kUcgaVZJHkAvzaRuTcmsLC4J5VRcs/J9ijBOzF4XRmZEhIUSkqA+lRtw9N1A21Hc+KLoJleIOJDK0mHhKupI6jtoZQwUc16xC3tfyrd9UV1y8m1cmn4aP6eVsrMSWOPdv8AY75RVMiw08J1QYqR++LEHiofM9uIvnuR4VZ8qzITx6gNLAlXU7lGHNbjnzBB7QQaYlBx7MyFil0TKKKKgWBRRRQAUtyr3zFemH/t4KZUuyv3zE+mH3EFAHuI/nL+ij+3LU6oER/On9FH9uWp9ABRRRQAVrxM4RGduSgsfMBc/wAq2VrxEIdWU8mBB8xFjUZNqLa5YCDK0JUyt5c1pG8AQNCDwVbDz3PbXjF9HMPK5keJDJbSJLAOu3NX5gjsI5VEAnwKhZVM2HQWWWMFpEUchLGN2AG2tLnbdeZqVjM3U4SSeF1YBGZWUgi4G1/MeYNfOr6NTHUuc002xuLWMI0jOjCpjl1SyKdK8JdbS2Fx1V8h7EatWkXN72OyybAYs47DO2IKBgzNhkF1SNeepr2cksikkeUersKuOAwSQxhIxZR/zE82J7SeZPbSPOJHaUyYRkabD9SWF9lkVgrhdYuUcbENYjcgju3/AOirrzKKzJrHJWm3wPKqHTTo3HisRhlmJ0SHhbWuHU8UEA8gwR1JFiOqeypmH6cRf8eKfDWFyZo7L5lkUsrMexQbnsFaMPmbTYlJZI+Eqq/saN9pXuAJJmX4o0kALzsxJtewX0tNtc9zWETxu4MZtg58Gl1nlfCpu4UBpkW+5EjXLIoubWL2Gx2tTfJpBFKiK+uLEqZEYtqJkUAsdXaGSzedT31tTGHfUOffyqs9F3Mj4WJeWHmxMl9urCpljjB85awHaIz3U9pk4Xpx9fQLYYjydEpP0jz32OqqgDzynTEhva/xne24jQG7HzDmRTLFYpY0Z3OlUUsxPYqi5P1CudZpKPY8mNxPVmnKLCnFaFoor6ooVcA2ci8j7WJ2bqrt6SMdzEpy2otmRZUsamVpOPNKAXmNusOxUA2WMb2Ubdu5uaXdIsjGNkTDElQAZ3Yc7r1Yh5tRJ8dFeOh0jRxpFwWCMrSrIZkl1ajq30hQCdVwFGnnSTPs9xcGKxE0CExrw4SSmpTw01Ed460p7uVTn8qJaGmV90YwaT7Wfcj4voJmOHJaDFe5qCffXSwG56puOQrTkmMIs7rNLiFRml0KDcT2fySRfs2XkRY861j8peJxdsMYo1Ep0Ow13WPnIbE28m4+kU7kytpVR1bhgli5GxaJxtGp7L6U35gXtvvVmkjw5r1/n7Dvxu3Ub406hR3JZ4xnn3x+BPyrHLOqyoG07bMpQixIN1O43FNcgXTisQBsGSGQj9Y8VSfqRR9FJcpxWppVChUifhqBt1VRCPN5Vvopllstsx7hJh7DxMcl7ee0tX38xMSl4kWmsWrNFZ4+FFFFAGLVAywe6Yn0w+4hphS/Lh7rifSr9xDQBmL4U/oo/ty1PqDH8Jf0Uf25anUAFFFFABRRRQAVXszyyMYqEogVpDIZNOwkAQ7Oo2bdgbkHlVhpP0hDJw51UuISxdQLsY2WzFQObDZrdtiOdLamO6p8HV2Q2zGTCgrOGkiuSsyJfQt9lkjTcWG2tRaw3ApBiY4MTKJRFE4LbYrDYlY3RezikMrHbfmfNVywWNSaNZI2V0YXVlNwa0tlMOovwo9Z5tw1ufptesKWocfqLl9ioQdGosViZ1d2ljiiREJlaRlkclzIr8ldbLYrvypNCr4GQrOsSlHAXESR4ljKCQuvi3dQzIzDSD5R5V02LDhRZQAB2AAD6hUIj2S8aobxxyCR3HIshukankTq3J7NI7Tt3STsvt24ai/+yTnt5ICY1saNGGjkSI+ViJEMY0/4aOAzt4kBRzueVPclyCHCIVhTTqN2NyWY95Y7nt+s99MLVmt6qiFfK7KZTcuxH0si4iQxE9WWeNXHykF3K+Y6AD4E1VseiYzGe6C8UYPVJ2sWIAsPllCW/VVV5Mb2/pHgXkjRogDJFIkqqTbVpPWW/YSpYA99qq3R/L3Eb9U3dyVBIZuHYBSSu21jyJ89aGnSeciOozksuDsz37hUDozn2G4b3ljDSYifqlwCTxWUCx57KBUvESx4SIvM4QfWWPYqjmzHkALk1Qcb+TcGHD3d0mnYjh2BK8Ri8lz2aEJ79wB21XdLL+Xkb0NdOX5248eiyW54UxDSyBV0m8MVgBdAbSPt8pl0/soO+q3mUk0EkcEfGZC6IHmMaxC6khOIEMp5BeXPa9XaLLwqqqCwUBVHcF2A+qlOeZU0kMoBAbSxU9zDdT5wwFM14isJ9GfY3J5YgyvI5mL4rWGl1lmw51oqMg08NSr2PVUdZlOrbkOVqzFQkUeItZoGEh7+GerKP8hJ86ilOTyF5GZbWnhhxCjuJBV/5R00z4N7GZEtqn9wQd7SDTf6BqY+CmuWfT2Eey0Cs1rgi0qqjkoA+oWrZSRoBRRRQAVAy4+6Yj0q/cQ1PqBl3vmI9Kv3ENABH8Kf0Uf25an1ExGWq769Tq1gp0uVuASRf6SfrrX7Uj52b1hoAn0VAOUj5yb1rUe1A+cm9a39aAJ9FQfakfOTetf+tHtSPnJvWv8A1oAnUUv9pl+cm9dJ/WgZKvzk/rpP60AQcX0UXW0mHlfDSMbvw9JRz3vE4Kk/rCx8a1+02N2/PI9uf5qLn/Vt/CmXtMvzk3rpPxVj2kX5yf18v4qWlpapdxO5Zoi6Og7zyPPy6rWWO4/w0AB/e1U2VAAABYDYAdg7qgHJF+cn9fL+Kse0SfOT/wDqJvxVdCEYLEVg4MqKXDIk+XP6+X8VZOSp8ub18v4qmBKxcJdGUGxZWUHuuCL1XJ5Zhh+BGr4aZUshSISIwRTYI5BQA2FtViO6nByNPlTevl/FWDkEfy5vXy/ioONZOa5VmhgkE2jjzbK7TammRrDUo1daPfsAApxmPS/2QqrJhjcEMrLIVdG71IW4P8D27VY8f0Cwc5DTRvIwFgzSykgd2rVe1C9AsIOSPt/jTfjoNKOo0zjiyrn7PAjwPSmfURKA0SFdUmnQ9mDXIANn02uxUCwBNqetibqGFmVgCpXcEHlYiiHoJhEk4io4k+XxpdQ8xL3H0VvTolAGLDigta9p5t7cttdqshZt7MzUQhOea1tXt2UjJJ5IOHJiYzCkeH4Chus8sjOGsiLcm2kADmSTtarbkWVySSDEYhdBUEQQ3vwlYdZ3tsZW5bbKNhe5NSm6JYcurlXLqCFYyykrfnpJba/hUgZFH3yeuk/FROzdwVwq2vLGNF6gDJI/1/WyfirIyeP9f1kn4qrLidRUD2lj/X9ZJ+Kj2ki7m9ZJ+KgCcag5d75iPSr9xDQMki7m9ZJ+KpGFwSRghBbUdR3JubAXJO/IAfRX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30724" name="AutoShape 4" descr="data:image/jpg;base64,/9j/4AAQSkZJRgABAQAAAQABAAD/2wCEAAkGBhQSERUUExQWFRUVGBgWFxcYFhgXHBcYGRcYHRgXGhgZHCYeHxwlHBcYHy8gIycpLCwsGSAxNTAqNSYrLCoBCQoKDgwOGg8PGiwfHyIsLDAsLTAsLCwsLC0sNCwsLC8tLCwsLC8sLCosLCwsLCwpLCwsLCwsKSwsLCwsLCwsLP/AABEIAN8A3wMBIgACEQEDEQH/xAAcAAACAgMBAQAAAAAAAAAAAAAABQQGAQMHAgj/xABNEAACAQIEAgUEDQoEBAcAAAABAgMAEQQFEiETMQYiQVFhMnFzkxQVIzM0QlJTgZGys9IHJFRicoKhsdHTY5Kjw0OiweMIFpS04eLw/8QAGwEAAgMBAQEAAAAAAAAAAAAAAAQCAwUBBgf/xAAwEQACAgEEAQIEBQMFAAAAAAAAAQIDEQQSITETQVEFIjJhcZHB0fAUoeEVI0KBsf/aAAwDAQACEQMRAD8A67iMRM07RxGNQiRuS6M5JdpB8V1sBwx3869cHFfOQepk/vVmA/ncvooPt4imNAC3g4r52D1Mn96jg4r52D1En96mVFAC4QYn52D1D/3q1YuaaJC8k0KqLb8F+02AHu1ySdgBzqDi80mnlMcICQo5SWYt12K+UkSAG29hrYi29gedeIujGHDrJocujB1LTSvZgDY2ZyDzNZ9+vrqe3tk1W3yYl6TmNlE0gh1bJxMNINZ+SpExu36vOs/+aLbtMqL8t8JMiDzs0lh9NhTKQ35ivSMaT/1V5+kn4fuaxj2sp9k4ez+SdGzfsnjb/RUnhT/Oxepb+7SNMkw6mQLDGvEN3AUWc2N+ry7Te3Oo2GEmCmXhJNJhmRg0SEPw3DLoKB2BVbawQDbYbCmafiVdktrWAlS0slkMGI+di9S392sex8R89H6k/wB2veWZtHOpKE3U6XRhpdG+S6ncH+Y3FTa0ykXnDYj56P1B/u1j2LiPn4/U/wDcpjRQAuGFxHz6ep/7levYs/zy+q/+9T6KAIHsWf55fVD8defYmI+fX1I/HTGigBZ7CxH6QvqR+OsHA4n9JX1K/ippRQApOX4n9KHqF/FR7X4n9KHqE/FTaigBV7X4j9K/0U/rR7XYj9K/0UprRQAsGAn/AEn/AEkrPsCf9IPqkplRQArOXT/pJ9VH/SveTTuwlV21mOVkDaQtxpUi4G1+tTGlmTeViPTt93HQB6g+Fy+hg+3iKY0ugH53L6GD7eIpjQAUs6RZz7Gh12BLOka3OlQ0jBVLtY2W5FzTOqZneETFYxosQzFIRHJHBcqr9vGcDd7OCoB2Uryub0vqLvFByJwjueCVkeUPA0zyTGRp34jKFCIjWs3DG7AEBb3J5X7TTCWQitPsqzcr1skkLiw2rydljm8t8jyhtPUWIu1jY1LpQ5Mau8a6iqs1ibaiFJsT2XtzqNhssnxUCS4iThP1ZYlhvaE2BGot743MG4C78u2rdPU7E23jBXbhPgeS6QLkfwrTFiVZ7KOyqlmuDxWEZZnxZnidkjlEqhBGGcBXjES2HOxvtyJO1SstzeSSdo8IsUpRbyu0hCRknqoSga7kXbSOwb2uKmqZuahFZJpRVbk2OMiLHG4wuVOngqmjkE0sQr9vEBLE3+KyWqx0tyDJlwsPDW27vI1hYanYs1gSTa57ST40yr1NcXGKizPCiiipgFFFFABRSXPemWDwYPsjERxkfFLXfwsgu38K5z0g/wDEXh01LhIXlbseTqJf9nyiPqoA7BUbF5jFELyyJGO93VftEV8s5z+WDM8RcHEtGp+LEBHb95et/GqhiMU8jFnZnY8yxLE/Sd6APsb/AM44L9Lw/O3v0fP66bqwIBG4O4I7a+INXK21dx/8PXS6WR5cHIzMqpxI7m+ixAZR3DrA25VLCI5Z2+iiiokgooooAKWZN5eJ9Ofu4qZ0ryYdfE+nP3UVAHuD4XL6GD7eIpjS2D4ZL6GD7eJplQAVVekqx+zcIZDpOmYRdl5CEGkntuhYhe0rfcgVI6R4puNDCWKJIrtsdJkZNPuern5JZrA3IU9gNKz0XwwkWYQxiRCSjW3UnmRc86y9dqoRi6+cjFVbbUjfJiNLEc//AIprAQRc86UICdiQDU9cISLA7GvMRbyaVqWF6CfpxO6CAF1jwssoixLX0tpYdVQxICoxBVjzs21W4KLDTYAAWtytba1V3NOjsjwyqjpd42C8RA6BiPjIbgj/APWpVk3TXCQ4KKFZleZIkiSEOGd5LBVUNy6xIseVjetrSZlDGOjPtwnw8kV8wd8NiuPJNxJdUsepNEJigcXEI3sCvPWdTDe1q6LgsDHEuiJEjTmFRQo+pQBXJs+zDF4mN9EsITDYSZ5V4EgEDmMoITI5uzlS/IC1gbWIq19D8RMZUWTirKI74lZJNavqtwpo9hYMQ4soFrEEbAnYqUYyaQu3lF2ooopkiFFFFABXKfyzZ3mGGVOE/Dw8jBLw34t7Xsxtccj5NdWqsflHwBly6ay6mjHFXv6m5t46dVdTwyM1lHzxJ+T3HysxGGmdjuS2q5v3s3Pz3qbhfyIZk4uY0j8GkW/8L19CZXmhbAxThGkJhVwiWLMdA6q3IFye81Fy7HTOrmbgo5PVjjfiFFsNpG7XvfcAClLNVZzhLgnXUnxk43hPyATkni4iNQPkKz/ztTvLfyF4ZR7tJLI1t7EIvnAAJ+s10nNuIsLNHIkbCx1umtV33uuoX2251qy3HsyhZdHFUe6aA2m/YQrdYA+PiLm1KvUWvnI5GuCeMZOT9Ocjy3Loliig1zSXLPIxcog7RvYFjte21jVO6H9KpMBOZMMVUuNLXXVdb302O/duLcq7rn/5OsPmDh5i6so0go1ri5NrEHvNcQyjok8uZLgB74srRvt5KK3Wf/KCa0tJapxw+/uZ+pg4zbX9j6e6O5mcRhYZmXSZEDEefu8DzpjUfAYNYY0iQWVFCqOewFhvUipvvgkuuQooorh0KWZOOvifTn7qKmdLco8vE+n/ANmKgDMJ/O5fQwfbxFMaXQD88l9DB9vEUxoApRw6SzvPMC8sUromoG0IGwCDkCy2YtzOru2pre9tq19J8pYBsTDI6OhWR0FikqJbWGUi99ANiCNwKkgoSArLdl1LuLlflAcyN+deY11M42Zk85HarI7cGp4FO7Le3hXqJje/0WrfHGtyLi4FyL8gb7kdg2O/hSGPOZ5NUseGJwyv75cl5YwLF4oQNXlcr813F7ik69PZN5iix2rpsc5jj+Fh5ZbqpRHYGQ2QEAkaj2Le16UdFOjyvlUUTM44iLMHACMjueKGUcl0udh4ClvGkxhSTExRx4aCVj7HLcSV5FWyrOPe1C6tekat9NXTAY3iKCBbst/0rUph418z5KJRk1uS4Kp0g6P4kxBZcZJO0kkcaJwo449RYdeVUF3CgFitwrabEWNWPo90bGG1s0jzzSkGSaS2preSoA2VBc2UbbmtuL3xEC93Ek/yqFB/1KaVsUrjIswoooq84FFFFABULOyfY01hc8KSw7zoNTaS9M3IwM9jYsui/cHYIf4Ma5J4TYCHI8Y0OWZdxI+oyxLNdgqxIyEhnLX6oOkWPeLmvHSXOMNrhGEQT4iORH04dQ1o2JWQM69RQVubMw3AqyYnMY4107W8kDs7rUiyfiwYiaNYLw4iR5kmTSQjMgBWVLg2BUWK3uDba1Z39QmmsFyqksSNvSyGUxQtHYcOaOWQMpkBRDdhpU3Yg2aw7VrxnGf4fFCMYSVZMQHjKGO50rrXiBzyCaNQKnw2vanUcrIimdkDBbuVuqC3lEajcL5zSyDOOOQ0BvESbMFI1WNiRcC48e3squF22LjgtVXkfY9Vt+W1c2yvoYwzDHSu4BxEpYaHIkMF/J1KbqrNp1W36gF9zfosbXAufqpI+T8THNpdkVsOUYobMLyg3VhyPPeuVyk3iPqcxFcy9DX0fy2NMUBh10cFWWYqzFWuOpG1ybuD1u8D9qrjUbL8ujgjEcSBEXko/ie8k8yTuak1qQjtjhvItJ5eQoooqZwKW5T5eI9MfuoqZUsyc9fE+nP3UVAHqH4XL6GD7eIpjS+H4XL6GH7eIphQBgikcvQ+AOskCrBKtwHSNCSrDrKQRuNh5rU9oqMoqXYCSHofh9TPInFlc3eR7FmsLBdrAIB8QC3hToLblWaK6oqKwgK1hcOpxuLidQQeBOo/bRo2P1w8/GoT59JgnMU2HkdC7cKdDGI9JPURyzDQwvpu2xtz3rdmWMjjzNGEiAvhpY5OuvV4UkbqSL7bPJz761S68bijDHK6YaKK8siaSJZJR1IwWVlZVTUzW2uyjvpCVebcJFuXs74HGW4WV5ziJl4dk4ccWoMQCwZnZhtqOlRYcgOZvs5qPgMGsMaRrfSihRckmwFhcnnW15lHMgecgU+lhYKj3RWL1mugFFFFABUTNsuXEQSQtsJFZSe0XGxHiDv9FS6K41lYApuX2kHCnPDxES2kS/lj51O9G53HK9jYioOb4XE4S88WJum7NFOoddvixsCrL3DcirhmuRxYgASLuu6OpKuh71ddx5uRqsdJ+j7rhnEuNPBAHlw65AQQV0vEyMXuBawve1Z09LKLzEaV+ViRnL8CcZKzzTpiIEZDGqLpiL21HV1m4mm67E2vfa4q0RxWva1UDo90qiw2GEEan2TrcMjlyeRInbUWspsvV1dvfTrIeFi0BxMshlDOjQmYKpZDYlVj06l7Rt5654XZLjhC6ui+M5HPs6NRovqk7ETrN3+T2ec2FSsswbAtI4Ad7DSNwii9lv2m5JJ7z4VJwmBjiXTGiovcoA/lW+nKqVXz6hKTZhRQKzRV5EKxWaKAMGl2UeXiPTH7uKmVLsp8vEemP3cVAHqH4VL6KH7c9T6Xwn86k9FD9uemFABWBWaKAPINa8RiVjRnc2VAWY9ygXJ+oVupD0kbitFhB/xTrk8IYyC1/wBptCfvHuoA5vl+BM3HxEhwuHwiu54mIwkM0wYku4LsBcKW03Nze672rXkGc4mITDDGOGGRgwlaARyGygXTDK3CS/O5Fz2rWzESR4ieQx39ixyu8SXJV5WJ4uIsezVcIOQ6zDyqj5/ma4ZAqgNO9ygPJB2u3gO7tO1K23beIjlOmdjSSy36Bm+ayRjVNmOLXUDp0yKpY/qoib/VVLy+STW7GCGdDch8SLynxdlvz8amYLAvM7ODxH5STPfSv6g07kj5tNh2kVOTJo4yqOsuJklYKkYbRqbwCkBQFuTcmwG5pbySf+TUlptLRxY3KXtHGF9m/V/gSMk6ZSwCww+lTa3seVhpPhG+x83I9xrqvQ3pumLVVLAuQSrAWEmnyhpPkyL8ZDy5jblyiHo8j6vYs0kTobPFLqbQfkurXdfOpIPZetWWZg2Hn3PBd2Tiqdwkl7QYlDyKarIxHNWIO4q2u1xeGL36eiyLlRlNej/R/b1yfQ9YFQ8lzIYiBJRtqHWHyWGzqfEMCPoqbTxjmL0E1mqj0yzlyfY0RK3AMzjYhWvaNT2MwuSeweJFoylhEJzUIuTInSTpc8mqPCMQikrJMtiSw5xxdm3a+4HIb8qjjujYch9bpMtnWTUXYN46ydW2xBr3iswaG0cSAKqgF2DaEHYqou7NYX5gDtO9NPbACykxM3IuMRCtzYckubX7r7UlbfCHM2ZiV2plmP5EVMET5cmogAEhdNzz5dnmFShl8ejh6RY7/rAkk6w3lBtRJBvUqPBzkOugHUCVBAUhdr6JY2Kk91wD41piyGZt9b6Sp0lhZ4pF5a7WDpzH9bg0o/iNGO8li+H3xfC/uXTohj2mwUEkh1OUs572UlWP1qacCqBkuKkwUSCxCsWdo9zaQFmkRL7gMNTL2alPY211y/MUmBKHkf4EBlPmKkH6af0+rrvXy9mnslFLcSqwTWaKbOBRRRQAUtyjy8R6Y/dRUypdlQ6+I9N/tRUAZh+FSeih+3PTCl8PwqT0MP256YUAFFFFABXNOkmYs0U8yMQ+MlXBwEc1w8ZfiMp/WtM1/Fe6rp0rxjR4SQps7aYkI5h5XWNSPMXv9FU/pJhVGLw2HQWjwmHLKO5nPDS/mSN/81RlLamyUFmWBOY0gjW5CpGu/cqqP4Cwqh65sbiCQCGksSQPeohsijxty/WJPZVg6dYlkhCNYCZgG/YUFn+zv56mdBcj4geOVQ0VgZ73u0rAMsQIIssaab25s1u+s1+7Nym3w1ucfqfC+3u/yaS/F+xGgkAth8LHxZU24aHqxjvlk8lf5m/K9W7IejhhbiSsJMQV06gLLGhseHGOxe9ju3b3V7XDzrMseGWHDYSNlL6YwXmJF20gdVV7L+UbHltVjaPq3A3qic8rgXjx9Qj6RdHI8UVY6o50HUmjsHUdxvsy/qtcVS+neQSxYMvNGHMYvHiIVKhlbZ0mjJOi43DKSLgHar9nuR4ZismJQsy+9lBIXHInSsfW2Pbb+dMcNiY5ozocSJcqwI5HtVkbcHwIFEZSislbkm/l4Yq/JhnPFWRCQW0Qzn9qRNMo9ZEzfv1eq5r+T/otLg8wnCi+G4bCMk+SrMjogFviniDzWro8UoYXUgjlsQd+7ateqW6CYhYsSZ7rn2evwcbIktws+mSFz5LEIFeIE8nGkMF7QduRroNQM7y+CaF0xKK8VizBhcDSL6vAjvG4rs45QvbX5I7SjYfEFW1aolU3Szq0jMT2LEu7G2/PammFdVXXLM6ou1nSOJGJ+Lotf6DvvVewkOgGRnlEPCvwUY6iW8lDN741yVAW/M91OuiuTYXCukMhD43hmc6+sUVmsRHtpABNrrueZ51hazTu2eW+DugajXhe4/VALBALb2A5bdm1bYpO8WpFnmA9j3nilkg1t1wE4sNz8d4+ajvZCOe9McoxnFjDGSGU38uEkqR2bFjY+FzWLZpnW85NPcmia8YPMDwqvRxSYZGRTY6JNBHL3Jy8QP7rFbeFPGJ1D6fprOJ3Fv4d9cqslU90WDjnhk7LswEoYjkNNvMyKw+1Uyqe8jYaaMgWjZo1sO5YJbj/AJU+qrZBMHUMORAP1ivYaS/zV5fYnOO1myiiimyAVAy3y8R6X/aiqfS/LD7piPTf7MNABCfzuT0MP256YUvh+FSeih+3PTCgAooooAr/AEks+IwUJ5NM0x8RBGWH/OUP0VVcwxg9scWx5AQRD92PUfvasecTj2zwoYhQuHxLAkgAsWgUDfw1VTcyw8rzYuaMwLC0zDjTy8OMlVRSE0glt1tfYXFheqbvoLamk8sqvTnNUbE4bVvHGkk0i94Ujq+N+Hp/erpfRPAiHBxoxvIy8SQ98knWf+LW+iuS4zo/PLjIHeBhFJwUeQHXEwacbxt8kgciAfDtruMuEAde4is67G1JDsZbnyCZSJxZmdUXnoYoWbn5Q3AHgRzqPhcbZnTia1RurJcNqUqCLkcyL2J7bXrziJcRCZFjhWVZbG7S6NDaQrXFrlbAHq78/PULJMiXCwJDFfSnK/M3Nz2+NvMK5Nw8SS7IwTlNt9GX6YxriI3RXlDMuEdVQh4pHkGh3VrHhkX6w52Fr9jXMiqYvq21SRanA7dDqqsfGzEDzeFVnEGNsxhjIDFYpRiBbYRNYxh/HiC6g7+URTSGHDpIyQgAsRqYXYkjyQWNybDkPGuu3/a2NHI0PyZXQt6SG2JJLS8KSAu0UZI4rwsFVNt7MJhcXAOgX2BqX+TQuzYgtGsRQrG6IoVVku7FRpFmCo0Y1HrG5v2CsdJJ1TEYReIYnbixrJo12eRFVSVJ3AZl57VbMjyVMLCIo9RFyzMxuzuxu7se1ibk0xpYv6im5roYUt6R4Z5MNKkYuzLa17XW41qD3ldQHiaY1XMLlpxeuWaSTSWZY40keNVRGKgnQQS7EEkk7bAcqbskksC2MiPK7SYrrI6R4dDLIJEKEOSVjGk9gVZGvy2FjTDIs8TGTFmgEbRpqhYm78NzpYOtgUe6qShvYFd6lZj0ahTC4iNWljWbeRxIzuoOlWIZyxACjlyG9SMv0y4iSdLFNCxK4/4hBJZr9oHVUHtsaz7IppyZ2qCrW1E4G4ZSdjcbc/HlVKwOFbDzsNBJSSweTCMXZTYX42H6rXB5uoPfV2jhsxP1Cq3nOTO2JKxCWPjWZ5lkfQqgFZOrfSJNOkKSPjX5rSE4bkkM5XoTj0kw3H4XGQyE6AoN+t8nUNg36t70zdaRzRYeSAYVIbYd/ckcBQoYKWVlF9XZcP32Nze9TOjeMabCxO5u+nS572QlWP0lSaRv0yrOph0jwweK2+oGykfF1AoznwVWY/RU3o5FaHXvaVjIoPYpACD/ACqp85Na8zUiFyraSASGPIePI7fQag9GsylMnDdta6NQbSN7d0kfUYecKfA9mh8Onts59eP5+RXNcFnooor0JQFLsr98xPph9xDTGluVe+Yn0w+4goA9xN+dSD/CiP1vN/Sp9QIvhUnoovtz1PoAKKK8Sg2Ok2PYTvvQBCzfI8PiVAxEMcqqdQ4iK2k94vyrmChZcOEEOmIl5IGh0asO0moFVjk6rIQxIIIIDbcgabPmUs7SYbEySK634kPVS4vzDKoLwnsN+Wzb3qcmHAPVHIAAWAtbupG6aljAzVXnlmnP8+STDAhZbwNFiHJjKg8J1LqAebadRsL8udWhkEqKwNxzB7wRzHgRVXe5N9+3wtUfL87fALoKNJhdyGXd8OLklSvNou0Wuy7ixFqUlHK4L9rjyhzicxsQAbb23rVjYxPGQWbS1iCjlS3gHQjbzGpmW4vC4pS8Ekcu+5Ug2PcRzB8DSXPOjmHhvLG74Z9SnTC2nijmycMgoXIvbq3Nqqw84fBc7IvpEfEJDgITwo9LyNZY1F2mlI2FzcnxYnYXNNMqwpTSW3cgF9I6ur42ntte9r0j6H4JZcXJP7o4QGFZJnZnZtmchGVRGB1V2UXub8q3dIekrTlcPhY52iLFJcTFGz8uccRUbk8i/Ib2N+Vnjbe31OedKPsmacbpx000mq8MCNAjjtckGR1PgyqoI7UPfVi6L9ODM6YeWMibSLsLEPtvJpG6rcb6rAEgC9acoySRohGkLQRAWQSWUjxKqSfo25VZMg6PxYSPRGLk7u53eRvlM3Mn+VaFEJR+yELZRfXYyqu4vCyYclUJaCeQLYMUeFpWszIwBuuo6rbFd7E8hY6V9IQeGjWJCSxO1gWIVXBJsNz9FXTimikxkeCkigWOVtbC+92bYsbLqbdrAgajubVLYaV27Owdw7AKjxZ5h2F1miI7euu3n32+ml+O6Z4dNkbjv2JD7ofpI6qjxYis+ccdlkeegy/MneQk7L3d29OyLjfcH+VUHophZMQzYxEWDXiGBjV3ZZYhYOzAnTxA4YhlAHVtuDer5NOqKWYhVUXJJsAB2k1Wo4LrZRk/lWCDNkoaZJQxQLbUgA0vpB0X7itzuOY2O1qXdE1/NlPYzyuP2Wmcr/AioD4jC4mRyZMSFJsycSRI2upNyoIIuilrbbbkb0wizlQUSNNKBlQWAtpEWogDsC9UfwpLUSjJJI4k0e87zNkjPD56ghPyHYDh3B7CxVT4PetuQRtr4qjTHMgdl7pLixtyuVuG8VBqLkuAM3sniAmKYDSb8xrmGx5ghQn8Ks0UQUAAWAp/R6VxxY/52Vzl6HuiiitYqCl2Vj3TE+mH3EFMaXZWfdMT6YfcQ0Ae4vhMnoovtzVOqDF8Jk7uFF9uap1ABRRRQAtzro9BilAlS5W+h1JV0J7Ucbj/AK0gk6I4pPe8UkgvsJodwP242W/+XerjRUJVxl2iSk10c3m6PZms6kmJoBuwijALm2yniSXCjnqBvfsqRmuQ42SBhDEiueXEcAeNgt7nzkV0CouYZgsKamuSTZVXdnbsVR3/AMBzO1VSpgllk/LP3OaYb8nUxYM0JWYW91WYREEeMR1EXubEGpcmHxQaaF0jx+HWQR2kIjm2WNgS9tDEFufVO171Zz7LlDFpVguDoSNQ5B7C7uDfsuFUcuZpLl+ZPCnCbBYjijdigVkeQ+VJxiwB1HfrWIva1ZU9Xp5LFcs/jx+WS2Dln5j1lORy4iNFWH2FhSu63XiMpsdC8MkICCQWvfc2G96u8GHVFVEUKqgBVAsAByAA5Cqvg+j6mJBOC8mnrddyt+4C4G2w5DlXtckMXWwjmJhc6CzNE57nUk2862I8eVQp+LaeM/Gk+fUhNTlyy00VDyrMONGG0lGBKuhIJRx5SkjY+ftBB7amVvpprKKAoooroCfM+isE78R1sxGliLXYDkDcH6xY+NV3FZKeMcJhPc4Co4rKdsMeRSPs1upBA+Lux5i77pNmBjCKZOBG9w8/atrWRTyVm3sx2Fj2kVryDOsIwEOHkFxeynUrP2l14gBcHe7C+996VuSl8uDsXteUNMHgEiRI410oihVA7ABYCteblBC5k8kDfa5v2WHa17WHfapgNJ2/OMVpt7lhrM3607C6j9xSG87r3VSq1L5fclnHJAynom2hOJpXrFiguSAx1MHck6pGsqs3cCBzp+Mpi26vIOP85u30k9tTKKajTCPSIuTZ4hhCKFUWVRYAdgFe6KKuOBRRRQAUvywe6Yj03+zDTCl2V++Yn0w+4hoA2RfCX9FH9uaptQo/hL+ij+3LU2gAooooAKKKKAMM1hc7AVX8PIZnM5GxusQN9o/lW73O/mCjvrbn2IEjLhh8Ya5fCIG2k/tsNPmD1DzfOEiaJOLGrySRqEZlDOrNY6Fvcnfs7q8t8b1UpyWlqfL7/b9WX1R/5MZ0CvZrGmvKupp4L8ha9DzKltRAuQoubXY8h5zWylnSD3tO/iwlR2m0qE2Hb1bnzCnq6lGSfb4IZN6TCLEr2LiBp8OKgJX6WS4/cFO6R5vgzLEQps6kPGe6RDqT6Lix8CaY5XmCzxLItwGG4PNSNmU+III+ivYfC9R5atr7X/n8/QXmsMl0UUVqkANRMyyuKdNMqhhzB7VPYysN1I7xvULP88MOmOFBLiJb8OO9gAPKkc9ka3Fz2kgDc1VM4yuNIHnxrviZFF7F2RNZsFjjiVgoBayi9zvuTUlXvRXKxReCx5RjJI3bDzEyaAGjmI98jJIsxG3EU7HvuD321dEOkGHm4kUcgaVZJHkAvzaRuTcmsLC4J5VRcs/J9ijBOzF4XRmZEhIUSkqA+lRtw9N1A21Hc+KLoJleIOJDK0mHhKupI6jtoZQwUc16xC3tfyrd9UV1y8m1cmn4aP6eVsrMSWOPdv8AY75RVMiw08J1QYqR++LEHiofM9uIvnuR4VZ8qzITx6gNLAlXU7lGHNbjnzBB7QQaYlBx7MyFil0TKKKKgWBRRRQAUtyr3zFemH/t4KZUuyv3zE+mH3EFAHuI/nL+ij+3LU6oER/On9FH9uWp9ABRRRQAVrxM4RGduSgsfMBc/wAq2VrxEIdWU8mBB8xFjUZNqLa5YCDK0JUyt5c1pG8AQNCDwVbDz3PbXjF9HMPK5keJDJbSJLAOu3NX5gjsI5VEAnwKhZVM2HQWWWMFpEUchLGN2AG2tLnbdeZqVjM3U4SSeF1YBGZWUgi4G1/MeYNfOr6NTHUuc002xuLWMI0jOjCpjl1SyKdK8JdbS2Fx1V8h7EatWkXN72OyybAYs47DO2IKBgzNhkF1SNeepr2cksikkeUersKuOAwSQxhIxZR/zE82J7SeZPbSPOJHaUyYRkabD9SWF9lkVgrhdYuUcbENYjcgju3/AOirrzKKzJrHJWm3wPKqHTTo3HisRhlmJ0SHhbWuHU8UEA8gwR1JFiOqeypmH6cRf8eKfDWFyZo7L5lkUsrMexQbnsFaMPmbTYlJZI+Eqq/saN9pXuAJJmX4o0kALzsxJtewX0tNtc9zWETxu4MZtg58Gl1nlfCpu4UBpkW+5EjXLIoubWL2Gx2tTfJpBFKiK+uLEqZEYtqJkUAsdXaGSzedT31tTGHfUOffyqs9F3Mj4WJeWHmxMl9urCpljjB85awHaIz3U9pk4Xpx9fQLYYjydEpP0jz32OqqgDzynTEhva/xne24jQG7HzDmRTLFYpY0Z3OlUUsxPYqi5P1CudZpKPY8mNxPVmnKLCnFaFoor6ooVcA2ci8j7WJ2bqrt6SMdzEpy2otmRZUsamVpOPNKAXmNusOxUA2WMb2Ubdu5uaXdIsjGNkTDElQAZ3Yc7r1Yh5tRJ8dFeOh0jRxpFwWCMrSrIZkl1ajq30hQCdVwFGnnSTPs9xcGKxE0CExrw4SSmpTw01Ed460p7uVTn8qJaGmV90YwaT7Wfcj4voJmOHJaDFe5qCffXSwG56puOQrTkmMIs7rNLiFRml0KDcT2fySRfs2XkRY861j8peJxdsMYo1Ep0Ow13WPnIbE28m4+kU7kytpVR1bhgli5GxaJxtGp7L6U35gXtvvVmkjw5r1/n7Dvxu3Ub406hR3JZ4xnn3x+BPyrHLOqyoG07bMpQixIN1O43FNcgXTisQBsGSGQj9Y8VSfqRR9FJcpxWppVChUifhqBt1VRCPN5Vvopllstsx7hJh7DxMcl7ee0tX38xMSl4kWmsWrNFZ4+FFFFAGLVAywe6Yn0w+4hphS/Lh7rifSr9xDQBmL4U/oo/ty1PqDH8Jf0Uf25anUAFFFFABRRRQAVXszyyMYqEogVpDIZNOwkAQ7Oo2bdgbkHlVhpP0hDJw51UuISxdQLsY2WzFQObDZrdtiOdLamO6p8HV2Q2zGTCgrOGkiuSsyJfQt9lkjTcWG2tRaw3ApBiY4MTKJRFE4LbYrDYlY3RezikMrHbfmfNVywWNSaNZI2V0YXVlNwa0tlMOovwo9Z5tw1ufptesKWocfqLl9ioQdGosViZ1d2ljiiREJlaRlkclzIr8ldbLYrvypNCr4GQrOsSlHAXESR4ljKCQuvi3dQzIzDSD5R5V02LDhRZQAB2AAD6hUIj2S8aobxxyCR3HIshukankTq3J7NI7Tt3STsvt24ai/+yTnt5ICY1saNGGjkSI+ViJEMY0/4aOAzt4kBRzueVPclyCHCIVhTTqN2NyWY95Y7nt+s99MLVmt6qiFfK7KZTcuxH0si4iQxE9WWeNXHykF3K+Y6AD4E1VseiYzGe6C8UYPVJ2sWIAsPllCW/VVV5Mb2/pHgXkjRogDJFIkqqTbVpPWW/YSpYA99qq3R/L3Eb9U3dyVBIZuHYBSSu21jyJ89aGnSeciOozksuDsz37hUDozn2G4b3ljDSYifqlwCTxWUCx57KBUvESx4SIvM4QfWWPYqjmzHkALk1Qcb+TcGHD3d0mnYjh2BK8Ri8lz2aEJ79wB21XdLL+Xkb0NdOX5248eiyW54UxDSyBV0m8MVgBdAbSPt8pl0/soO+q3mUk0EkcEfGZC6IHmMaxC6khOIEMp5BeXPa9XaLLwqqqCwUBVHcF2A+qlOeZU0kMoBAbSxU9zDdT5wwFM14isJ9GfY3J5YgyvI5mL4rWGl1lmw51oqMg08NSr2PVUdZlOrbkOVqzFQkUeItZoGEh7+GerKP8hJ86ilOTyF5GZbWnhhxCjuJBV/5R00z4N7GZEtqn9wQd7SDTf6BqY+CmuWfT2Eey0Cs1rgi0qqjkoA+oWrZSRoBRRRQAVAy4+6Yj0q/cQ1PqBl3vmI9Kv3ENABH8Kf0Uf25an1ExGWq769Tq1gp0uVuASRf6SfrrX7Uj52b1hoAn0VAOUj5yb1rUe1A+cm9a39aAJ9FQfakfOTetf+tHtSPnJvWv8A1oAnUUv9pl+cm9dJ/WgZKvzk/rpP60AQcX0UXW0mHlfDSMbvw9JRz3vE4Kk/rCx8a1+02N2/PI9uf5qLn/Vt/CmXtMvzk3rpPxVj2kX5yf18v4qWlpapdxO5Zoi6Og7zyPPy6rWWO4/w0AB/e1U2VAAABYDYAdg7qgHJF+cn9fL+Kse0SfOT/wDqJvxVdCEYLEVg4MqKXDIk+XP6+X8VZOSp8ub18v4qmBKxcJdGUGxZWUHuuCL1XJ5Zhh+BGr4aZUshSISIwRTYI5BQA2FtViO6nByNPlTevl/FWDkEfy5vXy/ioONZOa5VmhgkE2jjzbK7TammRrDUo1daPfsAApxmPS/2QqrJhjcEMrLIVdG71IW4P8D27VY8f0Cwc5DTRvIwFgzSykgd2rVe1C9AsIOSPt/jTfjoNKOo0zjiyrn7PAjwPSmfURKA0SFdUmnQ9mDXIANn02uxUCwBNqetibqGFmVgCpXcEHlYiiHoJhEk4io4k+XxpdQ8xL3H0VvTolAGLDigta9p5t7cttdqshZt7MzUQhOea1tXt2UjJJ5IOHJiYzCkeH4Chus8sjOGsiLcm2kADmSTtarbkWVySSDEYhdBUEQQ3vwlYdZ3tsZW5bbKNhe5NSm6JYcurlXLqCFYyykrfnpJba/hUgZFH3yeuk/FROzdwVwq2vLGNF6gDJI/1/WyfirIyeP9f1kn4qrLidRUD2lj/X9ZJ+Kj2ki7m9ZJ+KgCcag5d75iPSr9xDQMki7m9ZJ+KpGFwSRghBbUdR3JubAXJO/IAfRX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pic>
        <p:nvPicPr>
          <p:cNvPr id="30726" name="Picture 6" descr="http://virgulauniversitaria.files.wordpress.com/2010/04/hablando-1.jpg"/>
          <p:cNvPicPr>
            <a:picLocks noChangeAspect="1" noChangeArrowheads="1"/>
          </p:cNvPicPr>
          <p:nvPr/>
        </p:nvPicPr>
        <p:blipFill>
          <a:blip r:embed="rId2"/>
          <a:srcRect/>
          <a:stretch>
            <a:fillRect/>
          </a:stretch>
        </p:blipFill>
        <p:spPr bwMode="auto">
          <a:xfrm>
            <a:off x="4786314" y="1500173"/>
            <a:ext cx="3800483" cy="4831149"/>
          </a:xfrm>
          <a:prstGeom prst="rect">
            <a:avLst/>
          </a:prstGeom>
          <a:noFill/>
        </p:spPr>
      </p:pic>
    </p:spTree>
  </p:cSld>
  <p:clrMapOvr>
    <a:masterClrMapping/>
  </p:clrMapOvr>
  <p:transition>
    <p:spli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57232"/>
            <a:ext cx="3900486" cy="5268931"/>
          </a:xfrm>
        </p:spPr>
        <p:txBody>
          <a:bodyPr>
            <a:normAutofit fontScale="92500" lnSpcReduction="20000"/>
          </a:bodyPr>
          <a:lstStyle/>
          <a:p>
            <a:pPr>
              <a:buNone/>
            </a:pPr>
            <a:r>
              <a:rPr lang="es-ES" sz="2800" dirty="0" smtClean="0"/>
              <a:t>     ESCRITO:  Tiene lugar cuando las partes manifiestan por escrito su voluntad de vincularse recíprocamente. Algunos contratos o acuerdos laborales para que sean validos deben quedar consignados en un documento escrito, por ejemplo los contrato a termino fijo y los acuerdos sobre periodo de prueba.</a:t>
            </a:r>
          </a:p>
          <a:p>
            <a:pPr>
              <a:buNone/>
            </a:pPr>
            <a:endParaRPr lang="es-CO" sz="2800" dirty="0"/>
          </a:p>
        </p:txBody>
      </p:sp>
      <p:pic>
        <p:nvPicPr>
          <p:cNvPr id="31746" name="Picture 2" descr="http://angelvargasonline.com/wp-content/uploads/2010/10/escribiendo.jpg"/>
          <p:cNvPicPr>
            <a:picLocks noChangeAspect="1" noChangeArrowheads="1"/>
          </p:cNvPicPr>
          <p:nvPr/>
        </p:nvPicPr>
        <p:blipFill>
          <a:blip r:embed="rId2"/>
          <a:srcRect/>
          <a:stretch>
            <a:fillRect/>
          </a:stretch>
        </p:blipFill>
        <p:spPr bwMode="auto">
          <a:xfrm>
            <a:off x="4429124" y="785794"/>
            <a:ext cx="4004330" cy="4929222"/>
          </a:xfrm>
          <a:prstGeom prst="rect">
            <a:avLst/>
          </a:prstGeom>
          <a:noFill/>
        </p:spPr>
      </p:pic>
    </p:spTree>
  </p:cSld>
  <p:clrMapOvr>
    <a:masterClrMapping/>
  </p:clrMapOvr>
  <p:transition>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i="1" dirty="0" smtClean="0">
                <a:latin typeface="Bookman Old Style" pitchFamily="18" charset="0"/>
              </a:rPr>
              <a:t>ARTICULO 1 DEL CODIGO SUSTANTIVO DEL TRABAJO </a:t>
            </a:r>
            <a:endParaRPr lang="es-CO" sz="3200" i="1" dirty="0">
              <a:latin typeface="Bookman Old Style" pitchFamily="18" charset="0"/>
            </a:endParaRPr>
          </a:p>
        </p:txBody>
      </p:sp>
      <p:sp>
        <p:nvSpPr>
          <p:cNvPr id="3" name="2 Marcador de contenido"/>
          <p:cNvSpPr>
            <a:spLocks noGrp="1"/>
          </p:cNvSpPr>
          <p:nvPr>
            <p:ph idx="1"/>
          </p:nvPr>
        </p:nvSpPr>
        <p:spPr>
          <a:xfrm>
            <a:off x="457200" y="1785926"/>
            <a:ext cx="3543296" cy="3143273"/>
          </a:xfrm>
        </p:spPr>
        <p:txBody>
          <a:bodyPr>
            <a:normAutofit fontScale="92500" lnSpcReduction="10000"/>
          </a:bodyPr>
          <a:lstStyle/>
          <a:p>
            <a:pPr>
              <a:buNone/>
            </a:pPr>
            <a:r>
              <a:rPr lang="es-ES" sz="2800" dirty="0" smtClean="0">
                <a:solidFill>
                  <a:schemeClr val="tx1">
                    <a:lumMod val="95000"/>
                    <a:lumOff val="5000"/>
                  </a:schemeClr>
                </a:solidFill>
                <a:latin typeface="Bookman Old Style" pitchFamily="18" charset="0"/>
              </a:rPr>
              <a:t>   La finalidad primordial de este Código es la de lograr la justicia en las relaciones  que surgen entre empleadores y trabajadores  </a:t>
            </a:r>
            <a:endParaRPr lang="es-CO" sz="2800" dirty="0">
              <a:solidFill>
                <a:schemeClr val="tx1">
                  <a:lumMod val="95000"/>
                  <a:lumOff val="5000"/>
                </a:schemeClr>
              </a:solidFill>
              <a:latin typeface="Bookman Old Style" pitchFamily="18" charset="0"/>
            </a:endParaRPr>
          </a:p>
        </p:txBody>
      </p:sp>
      <p:pic>
        <p:nvPicPr>
          <p:cNvPr id="14338" name="Picture 2" descr="http://www.datosgratis.net/wp-content/uploads/2011/02/modelo-de-carta-por-a%C3%B1os-de-servicios.jpg"/>
          <p:cNvPicPr>
            <a:picLocks noChangeAspect="1" noChangeArrowheads="1"/>
          </p:cNvPicPr>
          <p:nvPr/>
        </p:nvPicPr>
        <p:blipFill>
          <a:blip r:embed="rId2"/>
          <a:srcRect/>
          <a:stretch>
            <a:fillRect/>
          </a:stretch>
        </p:blipFill>
        <p:spPr bwMode="auto">
          <a:xfrm>
            <a:off x="4500562" y="1785926"/>
            <a:ext cx="3810000" cy="3033717"/>
          </a:xfrm>
          <a:prstGeom prst="rect">
            <a:avLst/>
          </a:prstGeom>
          <a:noFill/>
        </p:spPr>
      </p:pic>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CLAUSULAS INEFICACES EN UN CONTRATO DE TRABAJO</a:t>
            </a:r>
            <a:endParaRPr lang="es-CO" sz="3200" dirty="0">
              <a:latin typeface="Bookman Old Style" pitchFamily="18" charset="0"/>
            </a:endParaRPr>
          </a:p>
        </p:txBody>
      </p:sp>
      <p:sp>
        <p:nvSpPr>
          <p:cNvPr id="3" name="2 Marcador de contenido"/>
          <p:cNvSpPr>
            <a:spLocks noGrp="1"/>
          </p:cNvSpPr>
          <p:nvPr>
            <p:ph idx="1"/>
          </p:nvPr>
        </p:nvSpPr>
        <p:spPr>
          <a:xfrm>
            <a:off x="457200" y="1571612"/>
            <a:ext cx="3900486" cy="4554551"/>
          </a:xfrm>
        </p:spPr>
        <p:txBody>
          <a:bodyPr>
            <a:normAutofit fontScale="85000" lnSpcReduction="20000"/>
          </a:bodyPr>
          <a:lstStyle/>
          <a:p>
            <a:r>
              <a:rPr lang="es-CO" sz="2800" i="1" dirty="0"/>
              <a:t>En los contratos de trabajo no producen ningún efecto las estipulaciones o condiciones que desmejoren la situación del trabajador en relación con lo que establezcan la legislación del trabajo, los respectivos fallos arbitrales, pactos, convenciones colectivas y reglamentos de trabajo y las que sean ilícitas o ilegales por cualquier aspecto;</a:t>
            </a:r>
            <a:endParaRPr lang="es-CO" sz="2800" dirty="0">
              <a:latin typeface="Bookman Old Style" pitchFamily="18" charset="0"/>
            </a:endParaRPr>
          </a:p>
        </p:txBody>
      </p:sp>
      <p:sp>
        <p:nvSpPr>
          <p:cNvPr id="32770" name="AutoShape 2" descr="data:image/jpg;base64,/9j/4AAQSkZJRgABAQAAAQABAAD/2wCEAAkGBhAQDQ8QDg8QEREQDw8QEBASEBAQEBkUFRAVFRMQFBQXGyceGBwjGRISIC8hIycpLDgsFR4xNTAqNScrLCkBCQoKDgwOGA8PFykcHBwtKSkpKSkpKSkpKSkpKSkpKSksKSkpLCkpKSkpKTUpKSkpLCwpLCkpLCksKSkpKSkpKf/AABEIAKYBMAMBIgACEQEDEQH/xAAcAAEAAQUBAQAAAAAAAAAAAAAABwECBAUGAwj/xABLEAABAwIDAwgFBgkMAwEAAAABAAIDBBEFEiEGMUEHEyJRYXGBkTJyobHBFEKCkrLRFiNSU2JzdJOiFSQlJjRDRFRjs8LhM2SDCP/EABcBAQEBAQAAAAAAAAAAAAAAAAABAgP/xAAcEQEBAAMBAQEBAAAAAAAAAAAAAQIRMSESQVH/2gAMAwEAAhEDEQA/AJxREQEREBERAREQEREBERAREQEWJieINgiMjuwAdpWowza1kszYza7jYW6+Cur1NuiREUUREQFaXgbyPNW1EuVjnfktc7yF1wMePFzrudqdd61jjtLdJCRa3Aa3nYbnXK4tv4Aj3rZKXxYIiKAiIgIiICIiAiIgIiICIiAiIgIiICIiAiIgIiICIiAiLRbS4uYQ1rDYnVx7OAVk2lumDyjOIoczDdzHh2T5zhYg2HZe/guU5NMKnqKhtVJG9kMd3Mc5pbnfuAbfeBqb7tLK6u2qpiDzz4+05yPcVscE2+i5pjKdwkYNGEZn7vmgjqXTXmozv1IaLm27SVH+Um/cTfcrvwjn/wApN+5m+5Y+WtuiVHPAFybLRQY/M51nU7oxa93teweF9602O4tVyBzaOB87wbEts2Np6i4m1+wXKvz/AFPp01TjUDbhzgeBCjKq2SqDLI6nqYjHdxha4PD/ANFrja3ZcLkcSxLEoqwxVsboX6OykgjKdxBBsRofJdxg9WTGCTwWsZPxm1u+SXHflNFO17Obmp6qSKdmcP6QAs4aCwsLd7Su5XzrsbtK6m2jrGBxDKqaRvZzgJew+14+kpvwzaWORwjkIa87juB7OwrGv1rbdoiLLQiIgIiICIiAiIgIiICIiAiIgIiICIiAiIgIiICIiDznmDGOe42DQSe4KCuUHaGWomLGuLWF3SANrjg3uUrbb1/N0uUHWQ28BqfbZQlinSeSt4zxiufxeUiFwG4NP3fFemzeJmGiL9bMmLbgEgFwBAJ4bneSuraIyRvaN5abd+8e0LtdmNlP6l1kj29OoeatmmoZE5rWeYZIfppbqr+JN5Ose+WYdG8m7mExu8AC0+R9i6aR4aCToALlRhyDvPySqadzZI7eLXfcpCxvDHVEDomSuhcSCJGgOsQeLTvCzerONfK11RJkabA6vcPms6h2nd5ngt1T0zI2BjGhrWiwAWBgOBNpIi0SSSvccz5JCMxNtAANABroPatorbskRtys4c10tHLbXLKwnsDmkfaPmtVhekduxdPylsuKXvm9zFzlC3orePGMkPVVXzWMmXdkrWO8A9t/Yu+23diFNJHUiJwpCAGTNOZua5BD7ehqNL6Hr4LmdosCJx2JgHRnfFJ4A/jPY1fSOEQNdQxNe1rmvhGZrgHNIcLkEHQjVZ411zHJ5ygx1sTYpnATtAAJPpf9ruVFu0fI2GyGfCJeYffN8neXczf/AE3i5Z3G47l54TykVeHvbTY3SysHosny3B7njoyDuN1nqpWRYGFY9TVUfOU80cjbXOVwuPWbvb4rzq9pqSI2fUR36mnOfJt1FbNFjUGIRzxiSF4e0ki4uNRvBB1BWSgIiICIiAiIgIiICIiAiIgIiICIiAiIgIiII85Rq28wYPmMHm7U+yyjGoFyVJm0NJztZOHcH2/hFlzOI7PO1ysce4E+5dpPHPfrR7P4UaisghH95I1p9Xe8/VBU4bTU7f5MrGAANFHOAALAAROsAPBcBybYUWVzpZmlgjidkLwWDM4hul+zN5rv9pKlpoKsNcHONNM0NaQ5xJjIAAGp3rGXWo4/kTpS2jqX8HTNA+iy/wDyUjrluTmiEGGRNd0Xvc+RzTo4EusLjuaF1N1m9WCIiiuL5RDc0w7JT9hc3TDRdDt//wCaAf6b/tBaOCHRdseOWXXk+kYZGyFjS9oIa4gZgDvAPC6krAz/ADSn/Ux/ZCjwsUgbPm9HB+rA8iR8FM1xeG0u00NDDzkpGZxtGzMGlx468AOJUS7Zcp3yynkpiIhG/LcBpedHBw6Tu7gBvXQcuezbpaaKtjuTTXZM3hzb3Cz7djrX7Hdig+65xut1DjoiAETbZc1hezekbnQb9bb+pPwpnzA5gB1ACy0qKom3ku2kHPc249CpHR6hK0bvEXHgFKq+X9lcTcx4aHEODg+M9Tgb/AL6RwLFBU0sM40ztu4dTgbOH1gVKsZ6IiiiIiAiIgIiICIiAiIgIiICIiAiIgIiIOW2l2cmklM9LlLiAHxuOW5AsHNduvawsereuNx3FKqha01VO9geSGkOjeCQLkdFx61La4fldoecwzNbWOZp8HNc33lq3MqzY5nDK+uq3ObTU5cWgF2aWJmhNgdXLZt2exl3zKdvrVB/4sK8uSWovK8HeYPsvb96lBLlUkiN/wAG8aGv80PYKiS/tiVzGY5D/hQ8D83URH2EhSMin1V+Y4Fm3lTB/baSeMcXPicGfvGjKt/he2tJUAZZWtJ6yMv1h8bLfWWlxTY2iqLl8DWP/OxfipL9eZvpeN1NxdNVt/BeOGpbqyMlryNQGvtZ3dcW+ktZhwa9osQvDGMArsPY99PM6emseca4AuDToecj9F7esgeHFcnS4w+mfmB/Fk7vydd3cumNYydzLSarptm5hzPN8WE6dhNwfMlcrQ4lHUxZSSMwtcGzh2g8CtK/aWfDqpsVSc7HdKCoAsXN3EOG7MNLjtB4q5TcSXSVaulZLFJFI0OZIxzHtO4tcLEeRXyztbs8/D6+elfchjrxuPzonaxv8tD2gr6QwXamKoaOkATx4f8ASycV2ao6ssdVUsE5Z6DpI2vIG+wJ4di5cdOvk5r7mw1PUNT5LdUGxuI1FuZoKpwO5xidG36z7D2r6fosIp4BaCCGIbrRxMj+yAsuybEAYByM4o6VjpuZpmBwLi6QSSWvrlYy4J73BTvh1CyCGOGIWZG0NaOOnE9ZO/xWQiiiIiAiIgIiICIiAiIgIiICIiAiIgIiIC1W0G09JQRNlrZmxMc8MaSHOJcbmwa0EnQHgtqog/8A0b/Y6D9pk/2Sg7ek5TsHl9HEqYevJzX27Km1WI01VhlU2GoglPNZwI5o36sId80/or5QW22Sp8+I0gtcOqI2k201dbU+KqJk5LpMtc1vWyQfw3+Cl5Q1yfOy4lB2lw843KZVckxERFloREQUc24sdR1KMankdkmqZC+u5umLyY44ohzuUm+UucSBbduPgpOJQFXYjTF9jxhjYX0rpXwC0cnOOzvDr9F5Nhod27Q261dXYPDiUDIZ3Ob0wWSMtnY+1g4X3jXUcR5qQcRomzwyRP8ARkYWnxGhHcbHwUb4U9zMzHelG4tcP0mmx9oW8buac8pr1y81HWYRUiGo1a4nmpm35t4G+3URfVp9osTJuym0wla1jzvsAeo/ctvjeCQ19I6GYdGRoc1w9JjrXbI08CL+8biomwsy0dVJTTaPiflPURva9vYQQR3pLvyrfPYm5Fh4VWc7Ax/Eix7xvWYubYiIgIiICIiAiIgIiICIiAiIgIiICIiAvKqq2RMdJK9rGNF3PcQ1oHWSV6rExXDI6mB8EwJjkADgHFp0IIsR2gINPPyhYazfVNd6jZH/AGWqM+V3H4cUgpoqRzvxUz5HukYWtsYy0W4nU9QWg2+wL5Nic0FPLK2JgisC+5u6NrndK195XOnDSfSkkd3vcfirpHQwPo4WttRwghoBc4M1IGpuQVdLtcxoIaadnYHD4Fc2MGj4tB79V6twxg+aFUbuLbCxBDorjcQ+x87rdYPylSwzMe4vlY0m8YqHWOhFtbhcK6gb1DyXm7DWfkjyCCbIeW2n+fSTj1Xxv99lmxcsuHn0mVLO+JpH8L1Af8nN4adxIT5EeDnj6TvvTS7fRUPKrhTt9Q5vrQzD2htlxNdtuXyyZa5+QyPyASPYMuY5erhZRX8nfwkf9Yn3qojl/Ou8Q0/BNCR3Ys151nDu+XN7ysqCvcPQlcPVkI9xUYDnvy2nvYPgrhLMPyD4EfFEfTGyE7n0Mbnuc5xdIMziXHR5tqVy2MU/N4pM0aCTJKPpN6X8TXKGqfG6yP0Hub2MmlYPYVvMF2xka/nKyR5LS0Nc+R0hy69G7u3h2q49Lx9A4S+9NF2MDfLT4Lh+VPCMrqetYNQeYlt1G7o3HuOYfSC0o2+fVSU8OFVbmTPeI+YdG0xG9yX53NNiLHv79/c12FVM+DSw1ha+pMTySwDKXtcXx2sB1NG5TlOxicn+J543Rk66OHuPwXYKDdmtqW072vDxw4qVcF2ypKotYyZgkdujLhmJtfojirlP0xreoiLDQiIgIiICIiAiIgIiICIiAiIgIiICIhQQLyiPzYxWdj4x5QsC5yy3W2kmbFa0/wDsPHl0fgtLdaZLIdyKjtyqPAhWkK5URVhaqZVeiCzKmVXIgtyq4NVVUBBTKrgxFcEG92FFsWof14+yV9DL542JP9K0P7RGvodZqxqJtkcPe8vfQUjnOJLnOpoS4k7ySW6lZFDgFLA7NT0tPCeuOGKM+bQFnoooiIgIiICIiAiIgIiICIiAiIgIiICIrC9Bei8zKrPlAQfPe1Ml8RrT11U/+45au68NrMVe2rmczKc887je53yutuK6zZnY9lbhkNUapsM0hkuxwBjAbM5nWHataD4rTLmrqjjoV1tdsI1g/F19MTcaSHmxbjqCfcuaxWjEMjoxKyUAN6cZuw3ANgexUYV1Re9HDG99pZ44G2J5yS+W/BunE/BZZpsPB6WKw2/RhkcVBrEWyMmED0sSld6tK74lWHEMFG+qrXerAxvvQa+6qs7+XMEHDEn93ydnwVzdpMHHo0OIyd9RG37LEVr0uvDGMREsrTQUlRBHkALH3ncXXN3ZraaW07F0uzmJU7IGMqsCqqmUZs0wdKwOu4kdAEAWFh4INEFcpEoq6gNv6t1A9YNd9p6zMYpqaegqYqXBTDPJBI2GQxU7S15bZrswfcWPFNmnEbGu/pSh/aofa8BfRagHYvYbEYKqmlnhNo6mKRxMrHHK17SePUDop0ZWg8CpSMpF4icK4SqK9EVudMyC5FS6XQVRLql0FUREBERAREQEREBERAXi5i9lSyDHMK8nUd1m2SyDn6jZClebvp4XE8TEwn3LCm5O6FwsaaLwYB7l1lksg4Go5HsNf/c29Vzh8Vhu5FqYC0U80bfybMcPbqpKslkEZP5EaRwtJPO8XvboN9wV8fIdho3se7ve74KSrJZBwEXI7hrf8O095cfeVlxcmGHt3UsX1Afeu0slkHLRbC0jfRp4h/8ANv3LKj2XgbujYO5oC39ksg1DcDjHzQvQYUwfNC2dkyoNe3D29QV4ox1LNslkGKKZXCFZFksg8RErgxetksg88qrlV1ksgpZFciCiKqIAVVRVQEREBERAREQEREBERAREQEREBLIiClksqogWVLKqIKWSyqiClksqogpZLKqIKWSyqiClksqogpZLKqIKWVURAREQEREBER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32772" name="AutoShape 4" descr="data:image/jpg;base64,/9j/4AAQSkZJRgABAQAAAQABAAD/2wCEAAkGBhAQDQ8QDg8QEREQDw8QEBASEBAQEBkUFRAVFRMQFBQXGyceGBwjGRISIC8hIycpLDgsFR4xNTAqNScrLCkBCQoKDgwOGA8PFykcHBwtKSkpKSkpKSkpKSkpKSkpKSksKSkpLCkpKSkpKTUpKSkpLCwpLCkpLCksKSkpKSkpKf/AABEIAKYBMAMBIgACEQEDEQH/xAAcAAEAAQUBAQAAAAAAAAAAAAAABwECBAUGAwj/xABLEAABAwIDAwgFBgkMAwEAAAABAAIDBBEFEiEGMUEHEyJRYXGBkTJyobHBFEKCkrLRFiNSU2JzdJOiFSQlJjRDRFRjs8LhM2SDCP/EABcBAQEBAQAAAAAAAAAAAAAAAAABAgP/xAAcEQEBAAMBAQEBAAAAAAAAAAAAAQIRMSESQVH/2gAMAwEAAhEDEQA/AJxREQEREBERAREQEREBERAREQEWJieINgiMjuwAdpWowza1kszYza7jYW6+Cur1NuiREUUREQFaXgbyPNW1EuVjnfktc7yF1wMePFzrudqdd61jjtLdJCRa3Aa3nYbnXK4tv4Aj3rZKXxYIiKAiIgIiICIiAiIgIiICIiAiIgIiICIiAiIgIiICIiAiLRbS4uYQ1rDYnVx7OAVk2lumDyjOIoczDdzHh2T5zhYg2HZe/guU5NMKnqKhtVJG9kMd3Mc5pbnfuAbfeBqb7tLK6u2qpiDzz4+05yPcVscE2+i5pjKdwkYNGEZn7vmgjqXTXmozv1IaLm27SVH+Um/cTfcrvwjn/wApN+5m+5Y+WtuiVHPAFybLRQY/M51nU7oxa93teweF9602O4tVyBzaOB87wbEts2Np6i4m1+wXKvz/AFPp01TjUDbhzgeBCjKq2SqDLI6nqYjHdxha4PD/ANFrja3ZcLkcSxLEoqwxVsboX6OykgjKdxBBsRofJdxg9WTGCTwWsZPxm1u+SXHflNFO17Obmp6qSKdmcP6QAs4aCwsLd7Su5XzrsbtK6m2jrGBxDKqaRvZzgJew+14+kpvwzaWORwjkIa87juB7OwrGv1rbdoiLLQiIgIiICIiAiIgIiICIiAiIgIiICIiAiIgIiICIiDznmDGOe42DQSe4KCuUHaGWomLGuLWF3SANrjg3uUrbb1/N0uUHWQ28BqfbZQlinSeSt4zxiufxeUiFwG4NP3fFemzeJmGiL9bMmLbgEgFwBAJ4bneSuraIyRvaN5abd+8e0LtdmNlP6l1kj29OoeatmmoZE5rWeYZIfppbqr+JN5Ose+WYdG8m7mExu8AC0+R9i6aR4aCToALlRhyDvPySqadzZI7eLXfcpCxvDHVEDomSuhcSCJGgOsQeLTvCzerONfK11RJkabA6vcPms6h2nd5ngt1T0zI2BjGhrWiwAWBgOBNpIi0SSSvccz5JCMxNtAANABroPatorbskRtys4c10tHLbXLKwnsDmkfaPmtVhekduxdPylsuKXvm9zFzlC3orePGMkPVVXzWMmXdkrWO8A9t/Yu+23diFNJHUiJwpCAGTNOZua5BD7ehqNL6Hr4LmdosCJx2JgHRnfFJ4A/jPY1fSOEQNdQxNe1rmvhGZrgHNIcLkEHQjVZ411zHJ5ygx1sTYpnATtAAJPpf9ruVFu0fI2GyGfCJeYffN8neXczf/AE3i5Z3G47l54TykVeHvbTY3SysHosny3B7njoyDuN1nqpWRYGFY9TVUfOU80cjbXOVwuPWbvb4rzq9pqSI2fUR36mnOfJt1FbNFjUGIRzxiSF4e0ki4uNRvBB1BWSgIiICIiAiIgIiICIiAiIgIiICIiAiIgIiII85Rq28wYPmMHm7U+yyjGoFyVJm0NJztZOHcH2/hFlzOI7PO1ysce4E+5dpPHPfrR7P4UaisghH95I1p9Xe8/VBU4bTU7f5MrGAANFHOAALAAROsAPBcBybYUWVzpZmlgjidkLwWDM4hul+zN5rv9pKlpoKsNcHONNM0NaQ5xJjIAAGp3rGXWo4/kTpS2jqX8HTNA+iy/wDyUjrluTmiEGGRNd0Xvc+RzTo4EusLjuaF1N1m9WCIiiuL5RDc0w7JT9hc3TDRdDt//wCaAf6b/tBaOCHRdseOWXXk+kYZGyFjS9oIa4gZgDvAPC6krAz/ADSn/Ux/ZCjwsUgbPm9HB+rA8iR8FM1xeG0u00NDDzkpGZxtGzMGlx468AOJUS7Zcp3yynkpiIhG/LcBpedHBw6Tu7gBvXQcuezbpaaKtjuTTXZM3hzb3Cz7djrX7Hdig+65xut1DjoiAETbZc1hezekbnQb9bb+pPwpnzA5gB1ACy0qKom3ku2kHPc249CpHR6hK0bvEXHgFKq+X9lcTcx4aHEODg+M9Tgb/AL6RwLFBU0sM40ztu4dTgbOH1gVKsZ6IiiiIiAiIgIiICIiAiIgIiICIiAiIgIiIOW2l2cmklM9LlLiAHxuOW5AsHNduvawsereuNx3FKqha01VO9geSGkOjeCQLkdFx61La4fldoecwzNbWOZp8HNc33lq3MqzY5nDK+uq3ObTU5cWgF2aWJmhNgdXLZt2exl3zKdvrVB/4sK8uSWovK8HeYPsvb96lBLlUkiN/wAG8aGv80PYKiS/tiVzGY5D/hQ8D83URH2EhSMin1V+Y4Fm3lTB/baSeMcXPicGfvGjKt/he2tJUAZZWtJ6yMv1h8bLfWWlxTY2iqLl8DWP/OxfipL9eZvpeN1NxdNVt/BeOGpbqyMlryNQGvtZ3dcW+ktZhwa9osQvDGMArsPY99PM6emseca4AuDToecj9F7esgeHFcnS4w+mfmB/Fk7vydd3cumNYydzLSarptm5hzPN8WE6dhNwfMlcrQ4lHUxZSSMwtcGzh2g8CtK/aWfDqpsVSc7HdKCoAsXN3EOG7MNLjtB4q5TcSXSVaulZLFJFI0OZIxzHtO4tcLEeRXyztbs8/D6+elfchjrxuPzonaxv8tD2gr6QwXamKoaOkATx4f8ASycV2ao6ssdVUsE5Z6DpI2vIG+wJ4di5cdOvk5r7mw1PUNT5LdUGxuI1FuZoKpwO5xidG36z7D2r6fosIp4BaCCGIbrRxMj+yAsuybEAYByM4o6VjpuZpmBwLi6QSSWvrlYy4J73BTvh1CyCGOGIWZG0NaOOnE9ZO/xWQiiiIiAiIgIiICIiAiIgIiICIiAiIgIiIC1W0G09JQRNlrZmxMc8MaSHOJcbmwa0EnQHgtqog/8A0b/Y6D9pk/2Sg7ek5TsHl9HEqYevJzX27Km1WI01VhlU2GoglPNZwI5o36sId80/or5QW22Sp8+I0gtcOqI2k201dbU+KqJk5LpMtc1vWyQfw3+Cl5Q1yfOy4lB2lw843KZVckxERFloREQUc24sdR1KMankdkmqZC+u5umLyY44ohzuUm+UucSBbduPgpOJQFXYjTF9jxhjYX0rpXwC0cnOOzvDr9F5Nhod27Q261dXYPDiUDIZ3Ob0wWSMtnY+1g4X3jXUcR5qQcRomzwyRP8ARkYWnxGhHcbHwUb4U9zMzHelG4tcP0mmx9oW8buac8pr1y81HWYRUiGo1a4nmpm35t4G+3URfVp9osTJuym0wla1jzvsAeo/ctvjeCQ19I6GYdGRoc1w9JjrXbI08CL+8biomwsy0dVJTTaPiflPURva9vYQQR3pLvyrfPYm5Fh4VWc7Ax/Eix7xvWYubYiIgIiICIiAiIgIiICIiAiIgIiICIiAvKqq2RMdJK9rGNF3PcQ1oHWSV6rExXDI6mB8EwJjkADgHFp0IIsR2gINPPyhYazfVNd6jZH/AGWqM+V3H4cUgpoqRzvxUz5HukYWtsYy0W4nU9QWg2+wL5Nic0FPLK2JgisC+5u6NrndK195XOnDSfSkkd3vcfirpHQwPo4WttRwghoBc4M1IGpuQVdLtcxoIaadnYHD4Fc2MGj4tB79V6twxg+aFUbuLbCxBDorjcQ+x87rdYPylSwzMe4vlY0m8YqHWOhFtbhcK6gb1DyXm7DWfkjyCCbIeW2n+fSTj1Xxv99lmxcsuHn0mVLO+JpH8L1Af8nN4adxIT5EeDnj6TvvTS7fRUPKrhTt9Q5vrQzD2htlxNdtuXyyZa5+QyPyASPYMuY5erhZRX8nfwkf9Yn3qojl/Ou8Q0/BNCR3Ys151nDu+XN7ysqCvcPQlcPVkI9xUYDnvy2nvYPgrhLMPyD4EfFEfTGyE7n0Mbnuc5xdIMziXHR5tqVy2MU/N4pM0aCTJKPpN6X8TXKGqfG6yP0Hub2MmlYPYVvMF2xka/nKyR5LS0Nc+R0hy69G7u3h2q49Lx9A4S+9NF2MDfLT4Lh+VPCMrqetYNQeYlt1G7o3HuOYfSC0o2+fVSU8OFVbmTPeI+YdG0xG9yX53NNiLHv79/c12FVM+DSw1ha+pMTySwDKXtcXx2sB1NG5TlOxicn+J543Rk66OHuPwXYKDdmtqW072vDxw4qVcF2ypKotYyZgkdujLhmJtfojirlP0xreoiLDQiIgIiICIiAiIgIiICIiAiIgIiICIhQQLyiPzYxWdj4x5QsC5yy3W2kmbFa0/wDsPHl0fgtLdaZLIdyKjtyqPAhWkK5URVhaqZVeiCzKmVXIgtyq4NVVUBBTKrgxFcEG92FFsWof14+yV9DL542JP9K0P7RGvodZqxqJtkcPe8vfQUjnOJLnOpoS4k7ySW6lZFDgFLA7NT0tPCeuOGKM+bQFnoooiIgIiICIiAiIgIiICIiAiIgIiICIrC9Bei8zKrPlAQfPe1Ml8RrT11U/+45au68NrMVe2rmczKc887je53yutuK6zZnY9lbhkNUapsM0hkuxwBjAbM5nWHataD4rTLmrqjjoV1tdsI1g/F19MTcaSHmxbjqCfcuaxWjEMjoxKyUAN6cZuw3ANgexUYV1Re9HDG99pZ44G2J5yS+W/BunE/BZZpsPB6WKw2/RhkcVBrEWyMmED0sSld6tK74lWHEMFG+qrXerAxvvQa+6qs7+XMEHDEn93ydnwVzdpMHHo0OIyd9RG37LEVr0uvDGMREsrTQUlRBHkALH3ncXXN3ZraaW07F0uzmJU7IGMqsCqqmUZs0wdKwOu4kdAEAWFh4INEFcpEoq6gNv6t1A9YNd9p6zMYpqaegqYqXBTDPJBI2GQxU7S15bZrswfcWPFNmnEbGu/pSh/aofa8BfRagHYvYbEYKqmlnhNo6mKRxMrHHK17SePUDop0ZWg8CpSMpF4icK4SqK9EVudMyC5FS6XQVRLql0FUREBERAREQEREBERAXi5i9lSyDHMK8nUd1m2SyDn6jZClebvp4XE8TEwn3LCm5O6FwsaaLwYB7l1lksg4Go5HsNf/c29Vzh8Vhu5FqYC0U80bfybMcPbqpKslkEZP5EaRwtJPO8XvboN9wV8fIdho3se7ve74KSrJZBwEXI7hrf8O095cfeVlxcmGHt3UsX1Afeu0slkHLRbC0jfRp4h/8ANv3LKj2XgbujYO5oC39ksg1DcDjHzQvQYUwfNC2dkyoNe3D29QV4ox1LNslkGKKZXCFZFksg8RErgxetksg88qrlV1ksgpZFciCiKqIAVVRVQEREBERAREQEREBERAREQEREBLIiClksqogWVLKqIKWSyqiClksqogpZLKqIKWSyqiClksqogpZLKqIKWVURAREQEREBER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pic>
        <p:nvPicPr>
          <p:cNvPr id="32774" name="Picture 6" descr="http://actualicese.com/_ig/img/fotos/despido.jpg"/>
          <p:cNvPicPr>
            <a:picLocks noChangeAspect="1" noChangeArrowheads="1"/>
          </p:cNvPicPr>
          <p:nvPr/>
        </p:nvPicPr>
        <p:blipFill>
          <a:blip r:embed="rId2"/>
          <a:srcRect/>
          <a:stretch>
            <a:fillRect/>
          </a:stretch>
        </p:blipFill>
        <p:spPr bwMode="auto">
          <a:xfrm>
            <a:off x="4357686" y="1714488"/>
            <a:ext cx="4452932" cy="4357718"/>
          </a:xfrm>
          <a:prstGeom prst="rect">
            <a:avLst/>
          </a:prstGeom>
          <a:noFill/>
        </p:spPr>
      </p:pic>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DURACION DEL CONTRATO DE TRABAJO</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043362" cy="4554551"/>
          </a:xfrm>
        </p:spPr>
        <p:txBody>
          <a:bodyPr>
            <a:normAutofit fontScale="77500" lnSpcReduction="20000"/>
          </a:bodyPr>
          <a:lstStyle/>
          <a:p>
            <a:r>
              <a:rPr lang="es-CO" sz="2800" dirty="0">
                <a:latin typeface="Bookman Old Style" pitchFamily="18" charset="0"/>
              </a:rPr>
              <a:t>La empresa en la que laboro termina su contratación con una firma, tengo contratos de trabajo a termino fijo, si les realizo contratos a un año pasaría de la fecha estipulada por la empresa con la firma, cual es la mejor opción de contratación para este personal, contrato a termino indefinido o por obra o labor, o hay otra opción</a:t>
            </a:r>
          </a:p>
        </p:txBody>
      </p:sp>
      <p:pic>
        <p:nvPicPr>
          <p:cNvPr id="33794" name="Picture 2" descr="http://t3.gstatic.com/images?q=tbn:ANd9GcThma4uPw8wXhgSysuoMK0ANAer-3fIGFcE0R50_f0CuBW9M4Vs"/>
          <p:cNvPicPr>
            <a:picLocks noChangeAspect="1" noChangeArrowheads="1"/>
          </p:cNvPicPr>
          <p:nvPr/>
        </p:nvPicPr>
        <p:blipFill>
          <a:blip r:embed="rId2"/>
          <a:srcRect/>
          <a:stretch>
            <a:fillRect/>
          </a:stretch>
        </p:blipFill>
        <p:spPr bwMode="auto">
          <a:xfrm>
            <a:off x="4643438" y="1571612"/>
            <a:ext cx="3857652" cy="4286280"/>
          </a:xfrm>
          <a:prstGeom prst="rect">
            <a:avLst/>
          </a:prstGeom>
          <a:noFill/>
        </p:spPr>
      </p:pic>
    </p:spTree>
  </p:cSld>
  <p:clrMapOvr>
    <a:masterClrMapping/>
  </p:clrMapOvr>
  <p:transition>
    <p:push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CONTRATO DE TRABAJO ATERMINO FIJO </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86238" cy="4554551"/>
          </a:xfrm>
        </p:spPr>
        <p:txBody>
          <a:bodyPr>
            <a:normAutofit/>
          </a:bodyPr>
          <a:lstStyle/>
          <a:p>
            <a:r>
              <a:rPr lang="es-CO" sz="2800" dirty="0">
                <a:latin typeface="Bookman Old Style" pitchFamily="18" charset="0"/>
              </a:rPr>
              <a:t>El contrato de trabajo a término fijo debe constar siempre por escrito y su duración no puede ser superior a tres (3) años, pero es renovable indefinidamente.</a:t>
            </a:r>
          </a:p>
        </p:txBody>
      </p:sp>
      <p:pic>
        <p:nvPicPr>
          <p:cNvPr id="34818" name="Picture 2" descr="http://laeconomia.cl/files/2011/01/contrato-2.jpg"/>
          <p:cNvPicPr>
            <a:picLocks noChangeAspect="1" noChangeArrowheads="1"/>
          </p:cNvPicPr>
          <p:nvPr/>
        </p:nvPicPr>
        <p:blipFill>
          <a:blip r:embed="rId2"/>
          <a:srcRect/>
          <a:stretch>
            <a:fillRect/>
          </a:stretch>
        </p:blipFill>
        <p:spPr bwMode="auto">
          <a:xfrm>
            <a:off x="4929190" y="1643050"/>
            <a:ext cx="3810000" cy="4286280"/>
          </a:xfrm>
          <a:prstGeom prst="rect">
            <a:avLst/>
          </a:prstGeom>
          <a:noFill/>
        </p:spPr>
      </p:pic>
    </p:spTree>
  </p:cSld>
  <p:clrMapOvr>
    <a:masterClrMapping/>
  </p:clrMapOvr>
  <p:transition>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200" dirty="0" smtClean="0">
                <a:latin typeface="Bookman Old Style" pitchFamily="18" charset="0"/>
              </a:rPr>
              <a:t>CUANTAS VECES SE PUEDE RENOVAR UN CONTRATO DE TRABAJO INFERIOR A UN AÑO</a:t>
            </a:r>
            <a:endParaRPr lang="es-CO" sz="3200" dirty="0">
              <a:latin typeface="Bookman Old Style" pitchFamily="18" charset="0"/>
            </a:endParaRPr>
          </a:p>
        </p:txBody>
      </p:sp>
      <p:sp>
        <p:nvSpPr>
          <p:cNvPr id="3" name="2 Marcador de contenido"/>
          <p:cNvSpPr>
            <a:spLocks noGrp="1"/>
          </p:cNvSpPr>
          <p:nvPr>
            <p:ph idx="1"/>
          </p:nvPr>
        </p:nvSpPr>
        <p:spPr>
          <a:xfrm>
            <a:off x="457200" y="1571612"/>
            <a:ext cx="3257544" cy="4554551"/>
          </a:xfrm>
        </p:spPr>
        <p:txBody>
          <a:bodyPr>
            <a:normAutofit fontScale="92500"/>
          </a:bodyPr>
          <a:lstStyle/>
          <a:p>
            <a:r>
              <a:rPr lang="es-CO" sz="2800" dirty="0"/>
              <a:t>Según el artículo 46 del código sustantivo del trabajo, un </a:t>
            </a:r>
            <a:r>
              <a:rPr lang="es-CO" sz="2800" dirty="0" smtClean="0"/>
              <a:t>contrato de trabajo a termino fijo</a:t>
            </a:r>
            <a:r>
              <a:rPr lang="es-CO" sz="2800" dirty="0" smtClean="0">
                <a:solidFill>
                  <a:schemeClr val="tx1">
                    <a:lumMod val="95000"/>
                    <a:lumOff val="5000"/>
                  </a:schemeClr>
                </a:solidFill>
              </a:rPr>
              <a:t> </a:t>
            </a:r>
            <a:r>
              <a:rPr lang="es-CO" sz="2800" dirty="0" smtClean="0"/>
              <a:t>inferior </a:t>
            </a:r>
            <a:r>
              <a:rPr lang="es-CO" sz="2800" dirty="0"/>
              <a:t>a un año, se podrá renovar por un periodo igual  o inferior hasta tres </a:t>
            </a:r>
            <a:r>
              <a:rPr lang="es-CO" sz="2800" dirty="0" smtClean="0"/>
              <a:t>veces</a:t>
            </a:r>
            <a:endParaRPr lang="es-CO" sz="2800" dirty="0">
              <a:latin typeface="Bookman Old Style" pitchFamily="18" charset="0"/>
            </a:endParaRPr>
          </a:p>
        </p:txBody>
      </p:sp>
      <p:pic>
        <p:nvPicPr>
          <p:cNvPr id="35842" name="Picture 2" descr="http://www.gnomys.es/images2/LTF06070.gif"/>
          <p:cNvPicPr>
            <a:picLocks noChangeAspect="1" noChangeArrowheads="1"/>
          </p:cNvPicPr>
          <p:nvPr/>
        </p:nvPicPr>
        <p:blipFill>
          <a:blip r:embed="rId2"/>
          <a:srcRect/>
          <a:stretch>
            <a:fillRect/>
          </a:stretch>
        </p:blipFill>
        <p:spPr bwMode="auto">
          <a:xfrm>
            <a:off x="4643438" y="1428736"/>
            <a:ext cx="3400425" cy="4762500"/>
          </a:xfrm>
          <a:prstGeom prst="rect">
            <a:avLst/>
          </a:prstGeom>
          <a:noFill/>
        </p:spPr>
      </p:pic>
    </p:spTree>
  </p:cSld>
  <p:clrMapOvr>
    <a:masterClrMapping/>
  </p:clrMapOvr>
  <p:transition>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357166"/>
            <a:ext cx="8229600" cy="1143000"/>
          </a:xfrm>
        </p:spPr>
        <p:txBody>
          <a:bodyPr>
            <a:normAutofit/>
          </a:bodyPr>
          <a:lstStyle/>
          <a:p>
            <a:r>
              <a:rPr lang="es-ES" sz="3200" dirty="0" smtClean="0">
                <a:latin typeface="Bookman Old Style" pitchFamily="18" charset="0"/>
              </a:rPr>
              <a:t>CONTINUIDAD LABORAL</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86238" cy="4554551"/>
          </a:xfrm>
        </p:spPr>
        <p:txBody>
          <a:bodyPr>
            <a:normAutofit fontScale="92500" lnSpcReduction="20000"/>
          </a:bodyPr>
          <a:lstStyle/>
          <a:p>
            <a:r>
              <a:rPr lang="es-CO" sz="2800" dirty="0">
                <a:latin typeface="Bookman Old Style" pitchFamily="18" charset="0"/>
              </a:rPr>
              <a:t>En </a:t>
            </a:r>
            <a:r>
              <a:rPr lang="es-CO" sz="2800" dirty="0" smtClean="0">
                <a:latin typeface="Bookman Old Style" pitchFamily="18" charset="0"/>
              </a:rPr>
              <a:t>Derecho laboral, </a:t>
            </a:r>
            <a:r>
              <a:rPr lang="es-CO" sz="2800" dirty="0">
                <a:latin typeface="Bookman Old Style" pitchFamily="18" charset="0"/>
              </a:rPr>
              <a:t>se conoce como el </a:t>
            </a:r>
            <a:r>
              <a:rPr lang="es-CO" sz="2800" b="1" dirty="0">
                <a:latin typeface="Bookman Old Style" pitchFamily="18" charset="0"/>
              </a:rPr>
              <a:t>principio de continuidad laboral</a:t>
            </a:r>
            <a:r>
              <a:rPr lang="es-CO" sz="2800" dirty="0">
                <a:latin typeface="Bookman Old Style" pitchFamily="18" charset="0"/>
              </a:rPr>
              <a:t>, a aquel principio que instruye al juez, ante duda, estimar la duración del </a:t>
            </a:r>
            <a:r>
              <a:rPr lang="es-CO" sz="2800" dirty="0" smtClean="0">
                <a:latin typeface="Bookman Old Style" pitchFamily="18" charset="0"/>
              </a:rPr>
              <a:t>contrato individual de trabajo </a:t>
            </a:r>
            <a:r>
              <a:rPr lang="es-CO" sz="2800" dirty="0">
                <a:latin typeface="Bookman Old Style" pitchFamily="18" charset="0"/>
              </a:rPr>
              <a:t> en la mayor extensión posible según los hechos y la realidad demostrada</a:t>
            </a:r>
            <a:r>
              <a:rPr lang="es-CO" sz="2800" dirty="0"/>
              <a:t>.</a:t>
            </a:r>
            <a:endParaRPr lang="es-CO" sz="2800" dirty="0">
              <a:latin typeface="Bookman Old Style" pitchFamily="18" charset="0"/>
            </a:endParaRPr>
          </a:p>
        </p:txBody>
      </p:sp>
      <p:pic>
        <p:nvPicPr>
          <p:cNvPr id="36866" name="Picture 2" descr="http://asesoreslaborales.files.wordpress.com/2010/01/money-license.jpg?w=240&amp;h=183"/>
          <p:cNvPicPr>
            <a:picLocks noChangeAspect="1" noChangeArrowheads="1"/>
          </p:cNvPicPr>
          <p:nvPr/>
        </p:nvPicPr>
        <p:blipFill>
          <a:blip r:embed="rId2"/>
          <a:srcRect/>
          <a:stretch>
            <a:fillRect/>
          </a:stretch>
        </p:blipFill>
        <p:spPr bwMode="auto">
          <a:xfrm>
            <a:off x="5357818" y="1500174"/>
            <a:ext cx="3143272" cy="3857652"/>
          </a:xfrm>
          <a:prstGeom prst="rect">
            <a:avLst/>
          </a:prstGeom>
          <a:noFill/>
        </p:spPr>
      </p:pic>
    </p:spTree>
  </p:cSld>
  <p:clrMapOvr>
    <a:masterClrMapping/>
  </p:clrMapOvr>
  <p:transition>
    <p:cover dir="l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200" dirty="0" smtClean="0">
                <a:latin typeface="Bookman Old Style" pitchFamily="18" charset="0"/>
                <a:ea typeface="BatangChe" pitchFamily="49" charset="-127"/>
              </a:rPr>
              <a:t>DESPIDO DE LA EMPLEADA CUANDO SE CONOCE SU ESTADO DE EMBARAZO</a:t>
            </a:r>
            <a:endParaRPr lang="es-CO" sz="3200" dirty="0">
              <a:latin typeface="Bookman Old Style" pitchFamily="18" charset="0"/>
              <a:ea typeface="BatangChe" pitchFamily="49" charset="-127"/>
            </a:endParaRPr>
          </a:p>
        </p:txBody>
      </p:sp>
      <p:sp>
        <p:nvSpPr>
          <p:cNvPr id="3" name="2 Marcador de contenido"/>
          <p:cNvSpPr>
            <a:spLocks noGrp="1"/>
          </p:cNvSpPr>
          <p:nvPr>
            <p:ph idx="1"/>
          </p:nvPr>
        </p:nvSpPr>
        <p:spPr>
          <a:xfrm>
            <a:off x="457200" y="1571612"/>
            <a:ext cx="4043362" cy="4554551"/>
          </a:xfrm>
        </p:spPr>
        <p:txBody>
          <a:bodyPr>
            <a:normAutofit fontScale="70000" lnSpcReduction="20000"/>
          </a:bodyPr>
          <a:lstStyle/>
          <a:p>
            <a:r>
              <a:rPr lang="es-CO" sz="2800" dirty="0" smtClean="0">
                <a:latin typeface="Bookman Old Style" pitchFamily="18" charset="0"/>
              </a:rPr>
              <a:t>Si bien la Corte Constitucional sostenía que la terminación del contrato de trabajo en las mujeres embarazadas se presumía que era por causa del embarazo, el alto tribunal.</a:t>
            </a:r>
          </a:p>
          <a:p>
            <a:r>
              <a:rPr lang="es-CO" sz="2800" dirty="0" smtClean="0">
                <a:latin typeface="Bookman Old Style" pitchFamily="18" charset="0"/>
              </a:rPr>
              <a:t>Esta sentencia sostiene que el empleador debe conocer o presumir por hechos notorios el estado de gravidez de la mujer, de lo contrario el despido es válido y no genera sanciones para el empleador</a:t>
            </a:r>
            <a:r>
              <a:rPr lang="es-CO" sz="2800" dirty="0" smtClean="0"/>
              <a:t>.</a:t>
            </a:r>
            <a:endParaRPr lang="es-CO" sz="2800" dirty="0">
              <a:latin typeface="Bookman Old Style" pitchFamily="18" charset="0"/>
            </a:endParaRPr>
          </a:p>
        </p:txBody>
      </p:sp>
      <p:pic>
        <p:nvPicPr>
          <p:cNvPr id="1026" name="Picture 2" descr="http://static.consumer.es/revista/imgs/20080501/salud01.jpg"/>
          <p:cNvPicPr>
            <a:picLocks noChangeAspect="1" noChangeArrowheads="1"/>
          </p:cNvPicPr>
          <p:nvPr/>
        </p:nvPicPr>
        <p:blipFill>
          <a:blip r:embed="rId2"/>
          <a:srcRect/>
          <a:stretch>
            <a:fillRect/>
          </a:stretch>
        </p:blipFill>
        <p:spPr bwMode="auto">
          <a:xfrm>
            <a:off x="4857752" y="1643050"/>
            <a:ext cx="3600450" cy="3857652"/>
          </a:xfrm>
          <a:prstGeom prst="rect">
            <a:avLst/>
          </a:prstGeom>
          <a:noFill/>
        </p:spPr>
      </p:pic>
    </p:spTree>
  </p:cSld>
  <p:clrMapOvr>
    <a:masterClrMapping/>
  </p:clrMapOvr>
  <p:transition>
    <p:cover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200" dirty="0" smtClean="0">
                <a:latin typeface="Bookman Old Style" pitchFamily="18" charset="0"/>
              </a:rPr>
              <a:t>CONTRATO DE TRABAJO TERMINO INDEFINIDO </a:t>
            </a:r>
            <a:br>
              <a:rPr lang="es-ES" sz="3200" dirty="0" smtClean="0">
                <a:latin typeface="Bookman Old Style" pitchFamily="18" charset="0"/>
              </a:rPr>
            </a:br>
            <a:endParaRPr lang="es-CO" sz="3200" dirty="0">
              <a:latin typeface="Bookman Old Style" pitchFamily="18" charset="0"/>
            </a:endParaRPr>
          </a:p>
        </p:txBody>
      </p:sp>
      <p:sp>
        <p:nvSpPr>
          <p:cNvPr id="3" name="2 Marcador de contenido"/>
          <p:cNvSpPr>
            <a:spLocks noGrp="1"/>
          </p:cNvSpPr>
          <p:nvPr>
            <p:ph idx="1"/>
          </p:nvPr>
        </p:nvSpPr>
        <p:spPr>
          <a:xfrm>
            <a:off x="428596" y="1428736"/>
            <a:ext cx="4114800" cy="4554551"/>
          </a:xfrm>
        </p:spPr>
        <p:txBody>
          <a:bodyPr>
            <a:noAutofit/>
          </a:bodyPr>
          <a:lstStyle/>
          <a:p>
            <a:r>
              <a:rPr lang="es-CO" sz="2400" dirty="0" smtClean="0">
                <a:latin typeface="Bookman Old Style" pitchFamily="18" charset="0"/>
              </a:rPr>
              <a:t>Se considera que existe un contrato de trabajo a término indefinido, cuando en él no se pactó un tiempo de duración, cuando no se pactó una fecha de terminación, es decir, </a:t>
            </a:r>
            <a:r>
              <a:rPr lang="es-CO" sz="2400" b="1" dirty="0" smtClean="0">
                <a:latin typeface="Bookman Old Style" pitchFamily="18" charset="0"/>
              </a:rPr>
              <a:t>no se definió en el contrato cuándo se terminaría</a:t>
            </a:r>
            <a:r>
              <a:rPr lang="es-CO" sz="2400" dirty="0" smtClean="0">
                <a:latin typeface="Bookman Old Style" pitchFamily="18" charset="0"/>
              </a:rPr>
              <a:t>, por tanto, no es posible determinar la fecha de terminación.</a:t>
            </a:r>
            <a:endParaRPr lang="es-CO" sz="2400" dirty="0">
              <a:latin typeface="Bookman Old Style" pitchFamily="18" charset="0"/>
            </a:endParaRPr>
          </a:p>
        </p:txBody>
      </p:sp>
      <p:pic>
        <p:nvPicPr>
          <p:cNvPr id="38914" name="Picture 2" descr="http://www.circuloempresariosune.com/images/community_advertisement/2904/laboral.jpg"/>
          <p:cNvPicPr>
            <a:picLocks noChangeAspect="1" noChangeArrowheads="1"/>
          </p:cNvPicPr>
          <p:nvPr/>
        </p:nvPicPr>
        <p:blipFill>
          <a:blip r:embed="rId2"/>
          <a:srcRect/>
          <a:stretch>
            <a:fillRect/>
          </a:stretch>
        </p:blipFill>
        <p:spPr bwMode="auto">
          <a:xfrm>
            <a:off x="4857752" y="1714488"/>
            <a:ext cx="3476628" cy="4143404"/>
          </a:xfrm>
          <a:prstGeom prst="rect">
            <a:avLst/>
          </a:prstGeom>
          <a:noFill/>
        </p:spPr>
      </p:pic>
    </p:spTree>
  </p:cSld>
  <p:clrMapOvr>
    <a:masterClrMapping/>
  </p:clrMapOvr>
  <p:transition>
    <p:cover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200" dirty="0" smtClean="0">
                <a:latin typeface="Bookman Old Style" pitchFamily="18" charset="0"/>
              </a:rPr>
              <a:t>PREAVISOS POR PARTE DEL EMPLEADOR PARA TERMINAR UN CONTRATO A TERMINO INDEFINIDO </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86238" cy="4554551"/>
          </a:xfrm>
        </p:spPr>
        <p:txBody>
          <a:bodyPr>
            <a:noAutofit/>
          </a:bodyPr>
          <a:lstStyle/>
          <a:p>
            <a:r>
              <a:rPr lang="es-CO" sz="1800" dirty="0" smtClean="0">
                <a:latin typeface="Bookman Old Style" pitchFamily="18" charset="0"/>
              </a:rPr>
              <a:t>Al no pactarse una fecha cierta de terminación del contrato, este no se puede terminar por efecto del paso del tiempo; sólo se puede terminar por decisión voluntaria del trabajador, o por decisión voluntaria del empleador ya sea justificada o no; de ser el último caso habrá que pagar la respectiva indemnización. Igualmente el contrato de trabajo en el que no se definió una duración, se terminará cuando el trabajador se pensione, cuando alcance los requisitos para ello.</a:t>
            </a:r>
            <a:endParaRPr lang="es-CO" sz="1800" dirty="0">
              <a:latin typeface="Bookman Old Style" pitchFamily="18" charset="0"/>
            </a:endParaRPr>
          </a:p>
        </p:txBody>
      </p:sp>
      <p:pic>
        <p:nvPicPr>
          <p:cNvPr id="39938" name="Picture 2" descr="http://www.actualicese.com/_ig/img/fotos/thumb.php?src=http://actualicese.com/_ig/img/fotos/amonestacion.jpg&amp;h=125&amp;w=130&amp;zc=1"/>
          <p:cNvPicPr>
            <a:picLocks noChangeAspect="1" noChangeArrowheads="1"/>
          </p:cNvPicPr>
          <p:nvPr/>
        </p:nvPicPr>
        <p:blipFill>
          <a:blip r:embed="rId2"/>
          <a:srcRect/>
          <a:stretch>
            <a:fillRect/>
          </a:stretch>
        </p:blipFill>
        <p:spPr bwMode="auto">
          <a:xfrm>
            <a:off x="4930133" y="1643050"/>
            <a:ext cx="3863367" cy="4214842"/>
          </a:xfrm>
          <a:prstGeom prst="rect">
            <a:avLst/>
          </a:prstGeom>
          <a:noFill/>
        </p:spPr>
      </p:pic>
    </p:spTree>
  </p:cSld>
  <p:clrMapOvr>
    <a:masterClrMapping/>
  </p:clrMapOvr>
  <p:transition>
    <p:cover dir="l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ARTICULO 64 DEL CODIGO SUSUTANTIVO DEL TRABAJO </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14800" cy="4554551"/>
          </a:xfrm>
        </p:spPr>
        <p:txBody>
          <a:bodyPr>
            <a:normAutofit fontScale="92500" lnSpcReduction="10000"/>
          </a:bodyPr>
          <a:lstStyle/>
          <a:p>
            <a:r>
              <a:rPr lang="es-CO" sz="2800" dirty="0" smtClean="0">
                <a:latin typeface="Bookman Old Style" pitchFamily="18" charset="0"/>
              </a:rPr>
              <a:t>En todo contrato de trabajo va envuelta la condición resolutoria por incumplimiento de lo pactado, con indemnización de perjuicios a cargo de la parte responsable. Esta indemnización comprende el lucro cesante y el daño emergente.</a:t>
            </a:r>
            <a:endParaRPr lang="es-CO" sz="2800" dirty="0">
              <a:latin typeface="Bookman Old Style" pitchFamily="18" charset="0"/>
            </a:endParaRPr>
          </a:p>
        </p:txBody>
      </p:sp>
      <p:pic>
        <p:nvPicPr>
          <p:cNvPr id="40962" name="Picture 2" descr="http://www.lalibreriadelau.com/lu/images/43_codigo_sustantivo.jpg"/>
          <p:cNvPicPr>
            <a:picLocks noChangeAspect="1" noChangeArrowheads="1"/>
          </p:cNvPicPr>
          <p:nvPr/>
        </p:nvPicPr>
        <p:blipFill>
          <a:blip r:embed="rId2"/>
          <a:srcRect/>
          <a:stretch>
            <a:fillRect/>
          </a:stretch>
        </p:blipFill>
        <p:spPr bwMode="auto">
          <a:xfrm>
            <a:off x="4786314" y="1714488"/>
            <a:ext cx="3810000" cy="4071966"/>
          </a:xfrm>
          <a:prstGeom prst="rect">
            <a:avLst/>
          </a:prstGeom>
          <a:noFill/>
        </p:spPr>
      </p:pic>
    </p:spTree>
  </p:cSld>
  <p:clrMapOvr>
    <a:masterClrMapping/>
  </p:clrMapOvr>
  <p:transition>
    <p:cover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CONTRATO POR DURACION OBRA O LABOR</a:t>
            </a:r>
            <a:endParaRPr lang="es-CO" sz="3200" dirty="0">
              <a:latin typeface="Bookman Old Style" pitchFamily="18" charset="0"/>
            </a:endParaRPr>
          </a:p>
        </p:txBody>
      </p:sp>
      <p:sp>
        <p:nvSpPr>
          <p:cNvPr id="3" name="2 Marcador de contenido"/>
          <p:cNvSpPr>
            <a:spLocks noGrp="1"/>
          </p:cNvSpPr>
          <p:nvPr>
            <p:ph idx="1"/>
          </p:nvPr>
        </p:nvSpPr>
        <p:spPr>
          <a:xfrm>
            <a:off x="457200" y="1500174"/>
            <a:ext cx="4186238" cy="4625989"/>
          </a:xfrm>
        </p:spPr>
        <p:txBody>
          <a:bodyPr>
            <a:normAutofit fontScale="77500" lnSpcReduction="20000"/>
          </a:bodyPr>
          <a:lstStyle/>
          <a:p>
            <a:r>
              <a:rPr lang="es-CO" sz="2800" dirty="0" smtClean="0">
                <a:latin typeface="Bookman Old Style" pitchFamily="18" charset="0"/>
              </a:rPr>
              <a:t>La empresa en la que laboro termina su contratación con una firma, tengo contratos de trabajo a termino fijo, si les realizo contratos a un año pasaría de la fecha estipulada por la empresa con la firma, cual es la mejor opción de contratación para este personal, contrato a termino indefinido o por obra o labor, o hay otra opción</a:t>
            </a:r>
            <a:endParaRPr lang="es-CO" sz="2800" dirty="0">
              <a:latin typeface="Bookman Old Style" pitchFamily="18" charset="0"/>
            </a:endParaRPr>
          </a:p>
        </p:txBody>
      </p:sp>
      <p:pic>
        <p:nvPicPr>
          <p:cNvPr id="41986" name="Picture 2" descr="http://www.jenasa.com/wp-content/uploads/2011/05/reformalaboral.jpg"/>
          <p:cNvPicPr>
            <a:picLocks noChangeAspect="1" noChangeArrowheads="1"/>
          </p:cNvPicPr>
          <p:nvPr/>
        </p:nvPicPr>
        <p:blipFill>
          <a:blip r:embed="rId2"/>
          <a:srcRect/>
          <a:stretch>
            <a:fillRect/>
          </a:stretch>
        </p:blipFill>
        <p:spPr bwMode="auto">
          <a:xfrm>
            <a:off x="4572000" y="1571612"/>
            <a:ext cx="4000528" cy="4214842"/>
          </a:xfrm>
          <a:prstGeom prst="rect">
            <a:avLst/>
          </a:prstGeom>
          <a:noFill/>
        </p:spPr>
      </p:pic>
    </p:spTree>
  </p:cSld>
  <p:clrMapOvr>
    <a:masterClrMapping/>
  </p:clrMapOvr>
  <p:transition>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ARTICULO 53 DE LA CONSTITUCION POLITICA DE COLOMBIA</a:t>
            </a:r>
            <a:endParaRPr lang="es-CO" sz="3200" dirty="0">
              <a:latin typeface="Bookman Old Style" pitchFamily="18" charset="0"/>
            </a:endParaRPr>
          </a:p>
        </p:txBody>
      </p:sp>
      <p:sp>
        <p:nvSpPr>
          <p:cNvPr id="3" name="2 Marcador de contenido"/>
          <p:cNvSpPr>
            <a:spLocks noGrp="1"/>
          </p:cNvSpPr>
          <p:nvPr>
            <p:ph idx="1"/>
          </p:nvPr>
        </p:nvSpPr>
        <p:spPr>
          <a:xfrm>
            <a:off x="428596" y="2143116"/>
            <a:ext cx="3614734" cy="3357586"/>
          </a:xfrm>
        </p:spPr>
        <p:txBody>
          <a:bodyPr>
            <a:normAutofit/>
          </a:bodyPr>
          <a:lstStyle/>
          <a:p>
            <a:pPr>
              <a:buNone/>
            </a:pPr>
            <a:r>
              <a:rPr lang="es-ES" dirty="0" smtClean="0">
                <a:solidFill>
                  <a:schemeClr val="tx1">
                    <a:lumMod val="95000"/>
                    <a:lumOff val="5000"/>
                  </a:schemeClr>
                </a:solidFill>
                <a:latin typeface="Bookman Old Style" pitchFamily="18" charset="0"/>
              </a:rPr>
              <a:t>Esta respaldado todos los beneficios del trabajador</a:t>
            </a:r>
            <a:endParaRPr lang="es-CO" dirty="0">
              <a:solidFill>
                <a:schemeClr val="tx1">
                  <a:lumMod val="95000"/>
                  <a:lumOff val="5000"/>
                </a:schemeClr>
              </a:solidFill>
              <a:latin typeface="Bookman Old Style" pitchFamily="18" charset="0"/>
            </a:endParaRPr>
          </a:p>
        </p:txBody>
      </p:sp>
      <p:pic>
        <p:nvPicPr>
          <p:cNvPr id="15362" name="Picture 2" descr="http://html.rincondelvago.com/000430770.png"/>
          <p:cNvPicPr>
            <a:picLocks noChangeAspect="1" noChangeArrowheads="1"/>
          </p:cNvPicPr>
          <p:nvPr/>
        </p:nvPicPr>
        <p:blipFill>
          <a:blip r:embed="rId2"/>
          <a:srcRect/>
          <a:stretch>
            <a:fillRect/>
          </a:stretch>
        </p:blipFill>
        <p:spPr bwMode="auto">
          <a:xfrm>
            <a:off x="3857620" y="2143116"/>
            <a:ext cx="4772025" cy="3162301"/>
          </a:xfrm>
          <a:prstGeom prst="rect">
            <a:avLst/>
          </a:prstGeom>
          <a:noFill/>
        </p:spPr>
      </p:pic>
    </p:spTree>
  </p:cSld>
  <p:clrMapOvr>
    <a:masterClrMapping/>
  </p:clrMapOvr>
  <p:transition>
    <p:whee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CONTRATO POR TRABAJO ACCIDETAL U OCASIONAL</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86238" cy="4554551"/>
          </a:xfrm>
        </p:spPr>
        <p:txBody>
          <a:bodyPr>
            <a:normAutofit fontScale="92500" lnSpcReduction="20000"/>
          </a:bodyPr>
          <a:lstStyle/>
          <a:p>
            <a:r>
              <a:rPr lang="es-CO" sz="2800" dirty="0" smtClean="0">
                <a:latin typeface="Bookman Old Style" pitchFamily="18" charset="0"/>
              </a:rPr>
              <a:t>El artículo 6° del Código Sustantivo del Trabajo define el contrato de trabajo ocasional, accidental o transitorio como aquel de corta duración, no mayor de un mes y que se refiere a labores distintas de las actividades normales del empleador</a:t>
            </a:r>
            <a:endParaRPr lang="es-CO" sz="2800" dirty="0">
              <a:latin typeface="Bookman Old Style" pitchFamily="18" charset="0"/>
            </a:endParaRPr>
          </a:p>
        </p:txBody>
      </p:sp>
      <p:pic>
        <p:nvPicPr>
          <p:cNvPr id="43010" name="Picture 2" descr="http://www.actualicese.com/_ig/img/fotos/entrevistatrabajo_325w.jpg"/>
          <p:cNvPicPr>
            <a:picLocks noChangeAspect="1" noChangeArrowheads="1"/>
          </p:cNvPicPr>
          <p:nvPr/>
        </p:nvPicPr>
        <p:blipFill>
          <a:blip r:embed="rId2"/>
          <a:srcRect/>
          <a:stretch>
            <a:fillRect/>
          </a:stretch>
        </p:blipFill>
        <p:spPr bwMode="auto">
          <a:xfrm>
            <a:off x="5286380" y="1544107"/>
            <a:ext cx="3286148" cy="4170909"/>
          </a:xfrm>
          <a:prstGeom prst="rect">
            <a:avLst/>
          </a:prstGeom>
          <a:noFill/>
        </p:spPr>
      </p:pic>
    </p:spTree>
  </p:cSld>
  <p:clrMapOvr>
    <a:masterClrMapping/>
  </p:clrMapOvr>
  <p:transition>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SUSPENSION DEL CONMTRATO DE TRABAJO </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043362" cy="4554551"/>
          </a:xfrm>
        </p:spPr>
        <p:txBody>
          <a:bodyPr>
            <a:normAutofit fontScale="85000" lnSpcReduction="20000"/>
          </a:bodyPr>
          <a:lstStyle/>
          <a:p>
            <a:r>
              <a:rPr lang="es-CO" sz="2800" dirty="0" smtClean="0">
                <a:latin typeface="Bookman Old Style" pitchFamily="18" charset="0"/>
              </a:rPr>
              <a:t>La legislación laboral colombiana, prevé que un contrato de trabajo se puede suspender en determinadas situaciones. La suspensión del contrato de trabajo, implica la interrupción de algunas de las obligaciones tanto del empleador como del trabajador</a:t>
            </a:r>
            <a:endParaRPr lang="es-CO" sz="2800" dirty="0">
              <a:latin typeface="Bookman Old Style" pitchFamily="18" charset="0"/>
            </a:endParaRPr>
          </a:p>
        </p:txBody>
      </p:sp>
      <p:pic>
        <p:nvPicPr>
          <p:cNvPr id="44034" name="Picture 2" descr="http://1.bp.blogspot.com/_A8iX8r0v5Lk/TRfnwfeqV4I/AAAAAAAAA7c/sdHVYMk5YmA/s1600/parejapensando.jpg"/>
          <p:cNvPicPr>
            <a:picLocks noChangeAspect="1" noChangeArrowheads="1"/>
          </p:cNvPicPr>
          <p:nvPr/>
        </p:nvPicPr>
        <p:blipFill>
          <a:blip r:embed="rId2"/>
          <a:srcRect/>
          <a:stretch>
            <a:fillRect/>
          </a:stretch>
        </p:blipFill>
        <p:spPr bwMode="auto">
          <a:xfrm>
            <a:off x="4286248" y="1571612"/>
            <a:ext cx="4572032" cy="3985646"/>
          </a:xfrm>
          <a:prstGeom prst="rect">
            <a:avLst/>
          </a:prstGeom>
          <a:noFill/>
        </p:spPr>
      </p:pic>
    </p:spTree>
  </p:cSld>
  <p:clrMapOvr>
    <a:masterClrMapping/>
  </p:clrMapOvr>
  <p:transition>
    <p:cover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OBLIGACIONES DEL EMPLEADOR</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86238" cy="4554551"/>
          </a:xfrm>
        </p:spPr>
        <p:txBody>
          <a:bodyPr>
            <a:normAutofit fontScale="77500" lnSpcReduction="20000"/>
          </a:bodyPr>
          <a:lstStyle/>
          <a:p>
            <a:r>
              <a:rPr lang="es-CO" dirty="0" smtClean="0">
                <a:latin typeface="Bookman Old Style" pitchFamily="18" charset="0"/>
              </a:rPr>
              <a:t>Las prestaciones sociales son beneficios legales que el empleador debe pagar a sus trabajadores adicionalmente al salario ordinario, para atender necesidades o cubrir riesgos originados durante el desarrollo de su actividad laboral</a:t>
            </a:r>
            <a:endParaRPr lang="es-CO" dirty="0">
              <a:latin typeface="Bookman Old Style" pitchFamily="18" charset="0"/>
            </a:endParaRPr>
          </a:p>
        </p:txBody>
      </p:sp>
      <p:pic>
        <p:nvPicPr>
          <p:cNvPr id="45058" name="Picture 2" descr="http://www.construdata.com/BancoConocimiento/C/cartillaabc/imagenes/foto06.gif"/>
          <p:cNvPicPr>
            <a:picLocks noChangeAspect="1" noChangeArrowheads="1"/>
          </p:cNvPicPr>
          <p:nvPr/>
        </p:nvPicPr>
        <p:blipFill>
          <a:blip r:embed="rId2"/>
          <a:srcRect/>
          <a:stretch>
            <a:fillRect/>
          </a:stretch>
        </p:blipFill>
        <p:spPr bwMode="auto">
          <a:xfrm>
            <a:off x="4572000" y="1785926"/>
            <a:ext cx="4033480" cy="3571899"/>
          </a:xfrm>
          <a:prstGeom prst="rect">
            <a:avLst/>
          </a:prstGeom>
          <a:noFill/>
        </p:spPr>
      </p:pic>
    </p:spTree>
  </p:cSld>
  <p:clrMapOvr>
    <a:masterClrMapping/>
  </p:clrMapOvr>
  <p:transition>
    <p:split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200" dirty="0" smtClean="0">
                <a:latin typeface="Bookman Old Style" pitchFamily="18" charset="0"/>
              </a:rPr>
              <a:t>LICENCIA POR CALAMIDAD DOMESTICA</a:t>
            </a:r>
            <a:br>
              <a:rPr lang="es-ES" sz="3200" dirty="0" smtClean="0">
                <a:latin typeface="Bookman Old Style" pitchFamily="18" charset="0"/>
              </a:rPr>
            </a:br>
            <a:endParaRPr lang="es-CO" sz="3200" dirty="0">
              <a:latin typeface="Bookman Old Style" pitchFamily="18" charset="0"/>
            </a:endParaRPr>
          </a:p>
        </p:txBody>
      </p:sp>
      <p:sp>
        <p:nvSpPr>
          <p:cNvPr id="3" name="2 Marcador de contenido"/>
          <p:cNvSpPr>
            <a:spLocks noGrp="1"/>
          </p:cNvSpPr>
          <p:nvPr>
            <p:ph idx="1"/>
          </p:nvPr>
        </p:nvSpPr>
        <p:spPr>
          <a:xfrm>
            <a:off x="457200" y="1571612"/>
            <a:ext cx="4043362" cy="4554551"/>
          </a:xfrm>
        </p:spPr>
        <p:txBody>
          <a:bodyPr>
            <a:normAutofit fontScale="92500" lnSpcReduction="10000"/>
          </a:bodyPr>
          <a:lstStyle/>
          <a:p>
            <a:r>
              <a:rPr lang="es-CO" sz="2800" dirty="0" smtClean="0">
                <a:latin typeface="Bookman Old Style" pitchFamily="18" charset="0"/>
              </a:rPr>
              <a:t>Siempre que un empleado sufra de una calamidad doméstica, la empresa tiene la obligación de otorgarle una licencia para que el trabajador pueda apersonarse de la situación que lo afecta</a:t>
            </a:r>
            <a:r>
              <a:rPr lang="es-CO" sz="2800" dirty="0" smtClean="0"/>
              <a:t>.</a:t>
            </a:r>
            <a:endParaRPr lang="es-CO" sz="2800" dirty="0">
              <a:latin typeface="Bookman Old Style" pitchFamily="18" charset="0"/>
            </a:endParaRPr>
          </a:p>
        </p:txBody>
      </p:sp>
      <p:pic>
        <p:nvPicPr>
          <p:cNvPr id="46082" name="Picture 2" descr="http://3.bp.blogspot.com/_YESUGFRS3bE/STaLyjuU8aI/AAAAAAAAAQI/RDj4XYFG4cE/s400/luto.jpg"/>
          <p:cNvPicPr>
            <a:picLocks noChangeAspect="1" noChangeArrowheads="1"/>
          </p:cNvPicPr>
          <p:nvPr/>
        </p:nvPicPr>
        <p:blipFill>
          <a:blip r:embed="rId2"/>
          <a:srcRect/>
          <a:stretch>
            <a:fillRect/>
          </a:stretch>
        </p:blipFill>
        <p:spPr bwMode="auto">
          <a:xfrm>
            <a:off x="5000628" y="1985656"/>
            <a:ext cx="2857520" cy="4038898"/>
          </a:xfrm>
          <a:prstGeom prst="rect">
            <a:avLst/>
          </a:prstGeom>
          <a:noFill/>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LICENCIA POR LUTO </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14800" cy="4554551"/>
          </a:xfrm>
        </p:spPr>
        <p:txBody>
          <a:bodyPr>
            <a:normAutofit lnSpcReduction="10000"/>
          </a:bodyPr>
          <a:lstStyle/>
          <a:p>
            <a:r>
              <a:rPr lang="es-CO" sz="2800" dirty="0" smtClean="0">
                <a:latin typeface="Bookman Old Style" pitchFamily="18" charset="0"/>
              </a:rPr>
              <a:t>Mediante la ley 1280 de enero 2009, se ha creado la licencia remunerada por luto, una licencia obligatoria como la licencia calamidad domestica,  que el empleador debe otorga al trabajador.</a:t>
            </a:r>
            <a:endParaRPr lang="es-CO" sz="2800" dirty="0">
              <a:latin typeface="Bookman Old Style" pitchFamily="18" charset="0"/>
            </a:endParaRPr>
          </a:p>
        </p:txBody>
      </p:sp>
      <p:pic>
        <p:nvPicPr>
          <p:cNvPr id="47106" name="Picture 2" descr="http://t3.gstatic.com/images?q=tbn:ANd9GcSUACXQbau1JBDONnKZDa5FdP0GGDZwkm4xZ_wx0Q4H5m5y8-it"/>
          <p:cNvPicPr>
            <a:picLocks noChangeAspect="1" noChangeArrowheads="1"/>
          </p:cNvPicPr>
          <p:nvPr/>
        </p:nvPicPr>
        <p:blipFill>
          <a:blip r:embed="rId2"/>
          <a:srcRect/>
          <a:stretch>
            <a:fillRect/>
          </a:stretch>
        </p:blipFill>
        <p:spPr bwMode="auto">
          <a:xfrm>
            <a:off x="4714876" y="2285992"/>
            <a:ext cx="3968775" cy="3357586"/>
          </a:xfrm>
          <a:prstGeom prst="rect">
            <a:avLst/>
          </a:prstGeom>
          <a:noFill/>
        </p:spPr>
      </p:pic>
    </p:spTree>
  </p:cSld>
  <p:clrMapOvr>
    <a:masterClrMapping/>
  </p:clrMapOvr>
  <p:transition>
    <p:spli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latin typeface="Bookman Old Style" pitchFamily="18" charset="0"/>
              </a:rPr>
              <a:t>OBLIGACIONES DEL TRABAJADOR PARA EL EMPLEADOR</a:t>
            </a:r>
            <a:endParaRPr lang="es-CO" sz="2800" dirty="0">
              <a:latin typeface="Bookman Old Style" pitchFamily="18" charset="0"/>
            </a:endParaRPr>
          </a:p>
        </p:txBody>
      </p:sp>
      <p:sp>
        <p:nvSpPr>
          <p:cNvPr id="3" name="2 Marcador de contenido"/>
          <p:cNvSpPr>
            <a:spLocks noGrp="1"/>
          </p:cNvSpPr>
          <p:nvPr>
            <p:ph idx="1"/>
          </p:nvPr>
        </p:nvSpPr>
        <p:spPr>
          <a:xfrm>
            <a:off x="457200" y="1571612"/>
            <a:ext cx="4257676" cy="4554551"/>
          </a:xfrm>
        </p:spPr>
        <p:txBody>
          <a:bodyPr>
            <a:normAutofit fontScale="92500"/>
          </a:bodyPr>
          <a:lstStyle/>
          <a:p>
            <a:r>
              <a:rPr lang="es-CO" sz="2800" dirty="0" smtClean="0">
                <a:latin typeface="Bookman Old Style" pitchFamily="18" charset="0"/>
              </a:rPr>
              <a:t>Las principales obligaciones de los trabajadores con base al Artículo 63 del Código de Trabajo, además de las contenidas en otros artículos del Código, en sus reglamentos y en las leyes de previsión social</a:t>
            </a:r>
            <a:endParaRPr lang="es-CO" sz="2800" dirty="0">
              <a:latin typeface="Bookman Old Style" pitchFamily="18" charset="0"/>
            </a:endParaRPr>
          </a:p>
        </p:txBody>
      </p:sp>
      <p:pic>
        <p:nvPicPr>
          <p:cNvPr id="48130" name="Picture 2" descr="http://www.conevyt.org.mx/cursos/cursos/n_documentos/contenido/libro/u4/imagesu4/nd_u4_155_1.jpg"/>
          <p:cNvPicPr>
            <a:picLocks noChangeAspect="1" noChangeArrowheads="1"/>
          </p:cNvPicPr>
          <p:nvPr/>
        </p:nvPicPr>
        <p:blipFill>
          <a:blip r:embed="rId2"/>
          <a:srcRect/>
          <a:stretch>
            <a:fillRect/>
          </a:stretch>
        </p:blipFill>
        <p:spPr bwMode="auto">
          <a:xfrm>
            <a:off x="4480148" y="1785926"/>
            <a:ext cx="4211409" cy="371477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PROHIBICIONES A LOS EMPLEADORES</a:t>
            </a:r>
            <a:endParaRPr lang="es-CO" sz="3200" dirty="0">
              <a:latin typeface="Bookman Old Style" pitchFamily="18" charset="0"/>
            </a:endParaRPr>
          </a:p>
        </p:txBody>
      </p:sp>
      <p:sp>
        <p:nvSpPr>
          <p:cNvPr id="3" name="2 Marcador de contenido"/>
          <p:cNvSpPr>
            <a:spLocks noGrp="1"/>
          </p:cNvSpPr>
          <p:nvPr>
            <p:ph idx="1"/>
          </p:nvPr>
        </p:nvSpPr>
        <p:spPr>
          <a:xfrm>
            <a:off x="457200" y="1500174"/>
            <a:ext cx="4257676" cy="4625989"/>
          </a:xfrm>
        </p:spPr>
        <p:txBody>
          <a:bodyPr>
            <a:normAutofit fontScale="92500"/>
          </a:bodyPr>
          <a:lstStyle/>
          <a:p>
            <a:r>
              <a:rPr lang="es-CO" sz="2800" dirty="0" smtClean="0">
                <a:latin typeface="Bookman Old Style" pitchFamily="18" charset="0"/>
              </a:rPr>
              <a:t>Deducir, retener o compensar suma alguna del monto de los salarios y prestaciones en dinero que corresponda a los trabajadores, sin autorización previa escrita de estos para cada caso, o sin mandamiento judicial.</a:t>
            </a:r>
            <a:endParaRPr lang="es-CO" sz="2800" dirty="0">
              <a:latin typeface="Bookman Old Style" pitchFamily="18" charset="0"/>
            </a:endParaRPr>
          </a:p>
        </p:txBody>
      </p:sp>
      <p:pic>
        <p:nvPicPr>
          <p:cNvPr id="49154" name="Picture 2" descr="http://3.bp.blogspot.com/-GLStk8LBps0/TlKYUO_FclI/AAAAAAAAAMY/cILqJfpgbEI/s200/denegado.png"/>
          <p:cNvPicPr>
            <a:picLocks noChangeAspect="1" noChangeArrowheads="1"/>
          </p:cNvPicPr>
          <p:nvPr/>
        </p:nvPicPr>
        <p:blipFill>
          <a:blip r:embed="rId2"/>
          <a:srcRect/>
          <a:stretch>
            <a:fillRect/>
          </a:stretch>
        </p:blipFill>
        <p:spPr bwMode="auto">
          <a:xfrm>
            <a:off x="4893462" y="1785926"/>
            <a:ext cx="3274242" cy="3929090"/>
          </a:xfrm>
          <a:prstGeom prst="rect">
            <a:avLst/>
          </a:prstGeom>
          <a:noFill/>
        </p:spPr>
      </p:pic>
    </p:spTree>
  </p:cSld>
  <p:clrMapOvr>
    <a:masterClrMapping/>
  </p:clrMapOvr>
  <p:transition>
    <p:blind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200" dirty="0" smtClean="0">
                <a:latin typeface="Bookman Old Style" pitchFamily="18" charset="0"/>
              </a:rPr>
              <a:t>¿ ESTA PROHIBIDO EXIGIR PRUEBA DE EMBARAZO COMO REQUISITO PARA CONTRATAR A UNA EMPLEADA</a:t>
            </a:r>
            <a:endParaRPr lang="es-CO" sz="3200" dirty="0">
              <a:latin typeface="Bookman Old Style" pitchFamily="18" charset="0"/>
            </a:endParaRPr>
          </a:p>
        </p:txBody>
      </p:sp>
      <p:sp>
        <p:nvSpPr>
          <p:cNvPr id="3" name="2 Marcador de contenido"/>
          <p:cNvSpPr>
            <a:spLocks noGrp="1"/>
          </p:cNvSpPr>
          <p:nvPr>
            <p:ph idx="1"/>
          </p:nvPr>
        </p:nvSpPr>
        <p:spPr>
          <a:xfrm>
            <a:off x="457200" y="1571612"/>
            <a:ext cx="3829048" cy="4554551"/>
          </a:xfrm>
        </p:spPr>
        <p:txBody>
          <a:bodyPr>
            <a:normAutofit lnSpcReduction="10000"/>
          </a:bodyPr>
          <a:lstStyle/>
          <a:p>
            <a:r>
              <a:rPr lang="es-CO" sz="2800" dirty="0" smtClean="0">
                <a:latin typeface="Bookman Old Style" pitchFamily="18" charset="0"/>
              </a:rPr>
              <a:t>Cuando se realiza el proceso de selección e incorporación de personal, NO se debe exigir la prueba de embarazo a las  mujeres que se presenten al proceso</a:t>
            </a:r>
            <a:r>
              <a:rPr lang="es-CO" sz="2800" dirty="0" smtClean="0"/>
              <a:t>.</a:t>
            </a:r>
            <a:endParaRPr lang="es-CO" sz="2800" dirty="0">
              <a:latin typeface="Bookman Old Style" pitchFamily="18" charset="0"/>
            </a:endParaRPr>
          </a:p>
        </p:txBody>
      </p:sp>
      <p:pic>
        <p:nvPicPr>
          <p:cNvPr id="50178" name="Picture 2" descr="http://static.photaki.com/prueba-de-embarazo_47654.jpg"/>
          <p:cNvPicPr>
            <a:picLocks noChangeAspect="1" noChangeArrowheads="1"/>
          </p:cNvPicPr>
          <p:nvPr/>
        </p:nvPicPr>
        <p:blipFill>
          <a:blip r:embed="rId2"/>
          <a:srcRect/>
          <a:stretch>
            <a:fillRect/>
          </a:stretch>
        </p:blipFill>
        <p:spPr bwMode="auto">
          <a:xfrm>
            <a:off x="4500562" y="2071678"/>
            <a:ext cx="3888711" cy="3429024"/>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PROHIBICIONES A LOS TRABAJADORES</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86238" cy="4554551"/>
          </a:xfrm>
        </p:spPr>
        <p:txBody>
          <a:bodyPr>
            <a:normAutofit fontScale="92500"/>
          </a:bodyPr>
          <a:lstStyle/>
          <a:p>
            <a:r>
              <a:rPr lang="es-CO" sz="2800" dirty="0" smtClean="0">
                <a:latin typeface="Bookman Old Style" pitchFamily="18" charset="0"/>
              </a:rPr>
              <a:t>Ejecutar cualquier acto que pueda poner en peligro su propia seguridad, la de sus compañeros de trabajo o la de terceras personas, así como la de los establecimientos o lugares en que el trabajo se desempeñe</a:t>
            </a:r>
            <a:endParaRPr lang="es-CO" sz="2800" dirty="0">
              <a:latin typeface="Bookman Old Style" pitchFamily="18" charset="0"/>
            </a:endParaRPr>
          </a:p>
        </p:txBody>
      </p:sp>
      <p:pic>
        <p:nvPicPr>
          <p:cNvPr id="51202" name="Picture 2" descr="http://1.bp.blogspot.com/_2WlGav_2PaU/StvSOuzNh5I/AAAAAAAAAAU/ls_UfSZyGtw/s320/prosal2.jpg"/>
          <p:cNvPicPr>
            <a:picLocks noChangeAspect="1" noChangeArrowheads="1"/>
          </p:cNvPicPr>
          <p:nvPr/>
        </p:nvPicPr>
        <p:blipFill>
          <a:blip r:embed="rId2"/>
          <a:srcRect/>
          <a:stretch>
            <a:fillRect/>
          </a:stretch>
        </p:blipFill>
        <p:spPr bwMode="auto">
          <a:xfrm>
            <a:off x="5214942" y="2071678"/>
            <a:ext cx="3185332" cy="3062295"/>
          </a:xfrm>
          <a:prstGeom prst="rect">
            <a:avLst/>
          </a:prstGeom>
          <a:noFill/>
        </p:spPr>
      </p:pic>
    </p:spTree>
  </p:cSld>
  <p:clrMapOvr>
    <a:masterClrMapping/>
  </p:clrMapOvr>
  <p:transition>
    <p:check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ACOSO LABORAL</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14800" cy="4554551"/>
          </a:xfrm>
        </p:spPr>
        <p:txBody>
          <a:bodyPr>
            <a:normAutofit fontScale="70000" lnSpcReduction="20000"/>
          </a:bodyPr>
          <a:lstStyle/>
          <a:p>
            <a:r>
              <a:rPr lang="es-CO" sz="2800" dirty="0" smtClean="0">
                <a:latin typeface="Bookman Old Style" pitchFamily="18" charset="0"/>
              </a:rPr>
              <a:t>Toda conducta persistente y demostrable, ejercida sobre un empleado o trabajador por parte de un empleado, jefe o superior jerárquico inmediato o mediato, un compañero de trabajo o un subalterno, encaminada a infundir miedo, intimidación, terror y angustia, a causar perjuicio laboral, generar desmotivación en el trabajo o inducir la renuncia del mismo” </a:t>
            </a:r>
            <a:endParaRPr lang="es-CO" sz="2800" dirty="0">
              <a:latin typeface="Bookman Old Style" pitchFamily="18" charset="0"/>
            </a:endParaRPr>
          </a:p>
        </p:txBody>
      </p:sp>
      <p:pic>
        <p:nvPicPr>
          <p:cNvPr id="52226" name="Picture 2" descr="http://t0.gstatic.com/images?q=tbn:ANd9GcTlZWg_SgB3ZD2BNxuZXWGg6ggsm1n0W0C9GujpiyAhqlnu2VVA"/>
          <p:cNvPicPr>
            <a:picLocks noChangeAspect="1" noChangeArrowheads="1"/>
          </p:cNvPicPr>
          <p:nvPr/>
        </p:nvPicPr>
        <p:blipFill>
          <a:blip r:embed="rId2"/>
          <a:srcRect/>
          <a:stretch>
            <a:fillRect/>
          </a:stretch>
        </p:blipFill>
        <p:spPr bwMode="auto">
          <a:xfrm>
            <a:off x="5357818" y="2071678"/>
            <a:ext cx="3436151" cy="2857520"/>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ARTICULO 2 DEL CODIGO SUSTANTIVO DE TRABAJO </a:t>
            </a:r>
            <a:endParaRPr lang="es-CO" sz="3200" dirty="0">
              <a:latin typeface="Bookman Old Style" pitchFamily="18" charset="0"/>
            </a:endParaRPr>
          </a:p>
        </p:txBody>
      </p:sp>
      <p:sp>
        <p:nvSpPr>
          <p:cNvPr id="3" name="2 Marcador de contenido"/>
          <p:cNvSpPr>
            <a:spLocks noGrp="1"/>
          </p:cNvSpPr>
          <p:nvPr>
            <p:ph idx="1"/>
          </p:nvPr>
        </p:nvSpPr>
        <p:spPr>
          <a:xfrm>
            <a:off x="457200" y="1785927"/>
            <a:ext cx="3757610" cy="3929090"/>
          </a:xfrm>
        </p:spPr>
        <p:txBody>
          <a:bodyPr>
            <a:normAutofit/>
          </a:bodyPr>
          <a:lstStyle/>
          <a:p>
            <a:pPr>
              <a:buNone/>
            </a:pPr>
            <a:r>
              <a:rPr lang="es-ES" sz="2800" dirty="0" smtClean="0">
                <a:latin typeface="Bookman Old Style" pitchFamily="18" charset="0"/>
              </a:rPr>
              <a:t>   El presente Código rige en todo el territorio de la  República  para todos sus habitantes, sin consideración  a su nacionalidad. </a:t>
            </a:r>
            <a:endParaRPr lang="es-CO" sz="2800" dirty="0">
              <a:latin typeface="Bookman Old Style" pitchFamily="18" charset="0"/>
            </a:endParaRPr>
          </a:p>
        </p:txBody>
      </p:sp>
      <p:pic>
        <p:nvPicPr>
          <p:cNvPr id="16386" name="Picture 2" descr="http://colombiturismo.files.wordpress.com/2010/03/mapa-colombia-rafting.gif"/>
          <p:cNvPicPr>
            <a:picLocks noChangeAspect="1" noChangeArrowheads="1"/>
          </p:cNvPicPr>
          <p:nvPr/>
        </p:nvPicPr>
        <p:blipFill>
          <a:blip r:embed="rId2"/>
          <a:srcRect/>
          <a:stretch>
            <a:fillRect/>
          </a:stretch>
        </p:blipFill>
        <p:spPr bwMode="auto">
          <a:xfrm>
            <a:off x="4572000" y="1428736"/>
            <a:ext cx="3257550" cy="4248151"/>
          </a:xfrm>
          <a:prstGeom prst="rect">
            <a:avLst/>
          </a:prstGeom>
          <a:noFill/>
        </p:spPr>
      </p:pic>
    </p:spTree>
  </p:cSld>
  <p:clrMapOvr>
    <a:masterClrMapping/>
  </p:clrMapOvr>
  <p:transition>
    <p:wheel spokes="3"/>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TERMINACION DEL CONTRATO DE TRABAJO</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86238" cy="4554551"/>
          </a:xfrm>
        </p:spPr>
        <p:txBody>
          <a:bodyPr>
            <a:normAutofit fontScale="77500" lnSpcReduction="20000"/>
          </a:bodyPr>
          <a:lstStyle/>
          <a:p>
            <a:pPr>
              <a:buNone/>
            </a:pPr>
            <a:r>
              <a:rPr lang="es-ES" sz="2800" dirty="0" smtClean="0"/>
              <a:t> </a:t>
            </a:r>
            <a:r>
              <a:rPr lang="es-CO" sz="2800" dirty="0" smtClean="0">
                <a:latin typeface="Bookman Old Style" pitchFamily="18" charset="0"/>
              </a:rPr>
              <a:t>Una de las razones por la cual tanto el empleador como el empleado pueden dar por terminado el Contrato de trabajo, sin indemnización, es por lo que se llama justa causa.</a:t>
            </a:r>
            <a:br>
              <a:rPr lang="es-CO" sz="2800" dirty="0" smtClean="0">
                <a:latin typeface="Bookman Old Style" pitchFamily="18" charset="0"/>
              </a:rPr>
            </a:br>
            <a:r>
              <a:rPr lang="es-CO" sz="2800" dirty="0" smtClean="0">
                <a:latin typeface="Bookman Old Style" pitchFamily="18" charset="0"/>
              </a:rPr>
              <a:t>El código sustantivo del trabajo establece cuales son las causas que se pueden considerar justas para dar por terminado un contrato de trabajo</a:t>
            </a:r>
          </a:p>
        </p:txBody>
      </p:sp>
      <p:pic>
        <p:nvPicPr>
          <p:cNvPr id="53250" name="Picture 2" descr="http://recursosh.files.wordpress.com/2008/12/contrato_325w-copy.jpg?w=325&amp;h=256"/>
          <p:cNvPicPr>
            <a:picLocks noChangeAspect="1" noChangeArrowheads="1"/>
          </p:cNvPicPr>
          <p:nvPr/>
        </p:nvPicPr>
        <p:blipFill>
          <a:blip r:embed="rId2"/>
          <a:srcRect/>
          <a:stretch>
            <a:fillRect/>
          </a:stretch>
        </p:blipFill>
        <p:spPr bwMode="auto">
          <a:xfrm>
            <a:off x="5000628" y="1643050"/>
            <a:ext cx="3911860" cy="3929090"/>
          </a:xfrm>
          <a:prstGeom prst="rect">
            <a:avLst/>
          </a:prstGeom>
          <a:noFill/>
        </p:spPr>
      </p:pic>
    </p:spTree>
  </p:cSld>
  <p:clrMapOvr>
    <a:masterClrMapping/>
  </p:clrMapOvr>
  <p:transition>
    <p:comb/>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TERMINACION DEL CONTRATO DE TRABAJO POR JUSTA CAUSA</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14800" cy="4554551"/>
          </a:xfrm>
        </p:spPr>
        <p:txBody>
          <a:bodyPr>
            <a:normAutofit fontScale="77500" lnSpcReduction="20000"/>
          </a:bodyPr>
          <a:lstStyle/>
          <a:p>
            <a:r>
              <a:rPr lang="es-CO" sz="2800" dirty="0" smtClean="0">
                <a:latin typeface="Bookman Old Style" pitchFamily="18" charset="0"/>
              </a:rPr>
              <a:t>Una de las razones por la cual tanto el empleador como el empleado pueden dar por terminado el Contrato de trabajo, sin indemnización, es por lo que se llama justa causa.</a:t>
            </a:r>
            <a:br>
              <a:rPr lang="es-CO" sz="2800" dirty="0" smtClean="0">
                <a:latin typeface="Bookman Old Style" pitchFamily="18" charset="0"/>
              </a:rPr>
            </a:br>
            <a:r>
              <a:rPr lang="es-CO" sz="2800" dirty="0" smtClean="0">
                <a:latin typeface="Bookman Old Style" pitchFamily="18" charset="0"/>
              </a:rPr>
              <a:t>El código sustantivo del trabajo establece cuales son las causas que se pueden considerar justas para dar por terminado un contrato de trabajo</a:t>
            </a:r>
            <a:endParaRPr lang="es-CO" sz="2800" dirty="0">
              <a:latin typeface="Bookman Old Style" pitchFamily="18" charset="0"/>
            </a:endParaRPr>
          </a:p>
        </p:txBody>
      </p:sp>
      <p:pic>
        <p:nvPicPr>
          <p:cNvPr id="54274" name="Picture 2" descr="http://t2.gstatic.com/images?q=tbn:ANd9GcRKa5Xf2KkneCz6GVPIemrIdqok-Q_vcFiBSNqr1VWhLPWaMtRCOA"/>
          <p:cNvPicPr>
            <a:picLocks noChangeAspect="1" noChangeArrowheads="1"/>
          </p:cNvPicPr>
          <p:nvPr/>
        </p:nvPicPr>
        <p:blipFill>
          <a:blip r:embed="rId2"/>
          <a:srcRect/>
          <a:stretch>
            <a:fillRect/>
          </a:stretch>
        </p:blipFill>
        <p:spPr bwMode="auto">
          <a:xfrm>
            <a:off x="5000628" y="1357298"/>
            <a:ext cx="3149904" cy="4167567"/>
          </a:xfrm>
          <a:prstGeom prst="rect">
            <a:avLst/>
          </a:prstGeom>
          <a:noFill/>
        </p:spPr>
      </p:pic>
    </p:spTree>
  </p:cSld>
  <p:clrMapOvr>
    <a:masterClrMapping/>
  </p:clrMapOvr>
  <p:transition>
    <p:comb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POR PARTE DEL PATRONO </a:t>
            </a:r>
            <a:br>
              <a:rPr lang="es-ES" sz="3200" dirty="0" smtClean="0">
                <a:latin typeface="Bookman Old Style" pitchFamily="18" charset="0"/>
              </a:rPr>
            </a:br>
            <a:endParaRPr lang="es-CO" sz="3200" dirty="0">
              <a:latin typeface="Bookman Old Style" pitchFamily="18" charset="0"/>
            </a:endParaRPr>
          </a:p>
        </p:txBody>
      </p:sp>
      <p:sp>
        <p:nvSpPr>
          <p:cNvPr id="3" name="2 Marcador de contenido"/>
          <p:cNvSpPr>
            <a:spLocks noGrp="1"/>
          </p:cNvSpPr>
          <p:nvPr>
            <p:ph idx="1"/>
          </p:nvPr>
        </p:nvSpPr>
        <p:spPr>
          <a:xfrm>
            <a:off x="457200" y="1571612"/>
            <a:ext cx="4043362" cy="4554551"/>
          </a:xfrm>
        </p:spPr>
        <p:txBody>
          <a:bodyPr>
            <a:normAutofit fontScale="70000" lnSpcReduction="20000"/>
          </a:bodyPr>
          <a:lstStyle/>
          <a:p>
            <a:pPr>
              <a:buFont typeface="Arial" charset="0"/>
              <a:buChar char="•"/>
            </a:pPr>
            <a:r>
              <a:rPr lang="es-CO" sz="2800" dirty="0" smtClean="0">
                <a:latin typeface="Bookman Old Style" pitchFamily="18" charset="0"/>
              </a:rPr>
              <a:t> El haber sufrido engaño por parte del trabajador, mediante la presentación de certificados falsos para su admisión o tendientes a obtener un provecho indebido.</a:t>
            </a:r>
            <a:br>
              <a:rPr lang="es-CO" sz="2800" dirty="0" smtClean="0">
                <a:latin typeface="Bookman Old Style" pitchFamily="18" charset="0"/>
              </a:rPr>
            </a:br>
            <a:endParaRPr lang="es-CO" sz="2800" dirty="0" smtClean="0">
              <a:latin typeface="Bookman Old Style" pitchFamily="18" charset="0"/>
            </a:endParaRPr>
          </a:p>
          <a:p>
            <a:pPr>
              <a:buFont typeface="Arial" charset="0"/>
              <a:buChar char="•"/>
            </a:pPr>
            <a:r>
              <a:rPr lang="es-CO" sz="2800" dirty="0" smtClean="0">
                <a:latin typeface="Bookman Old Style" pitchFamily="18" charset="0"/>
              </a:rPr>
              <a:t> Todo acto de violencia, injuria, malos tratamientos o grave indisciplina en que incurra el trabajador en sus labores, contra el patrono, los miembros de su familia, el personal directivo o los compañeros de trabajo.</a:t>
            </a:r>
            <a:endParaRPr lang="es-CO" sz="2800" dirty="0">
              <a:latin typeface="Bookman Old Style" pitchFamily="18" charset="0"/>
            </a:endParaRPr>
          </a:p>
        </p:txBody>
      </p:sp>
      <p:pic>
        <p:nvPicPr>
          <p:cNvPr id="55298" name="Picture 2" descr="http://t3.gstatic.com/images?q=tbn:ANd9GcRcmdUW7m0qZCP3AUADshJBUHuedTYqnN2UHY9LBRIKIk_TTG7gHg"/>
          <p:cNvPicPr>
            <a:picLocks noChangeAspect="1" noChangeArrowheads="1"/>
          </p:cNvPicPr>
          <p:nvPr/>
        </p:nvPicPr>
        <p:blipFill>
          <a:blip r:embed="rId2"/>
          <a:srcRect/>
          <a:stretch>
            <a:fillRect/>
          </a:stretch>
        </p:blipFill>
        <p:spPr bwMode="auto">
          <a:xfrm>
            <a:off x="5118714" y="1571612"/>
            <a:ext cx="3531206" cy="3929090"/>
          </a:xfrm>
          <a:prstGeom prst="rect">
            <a:avLst/>
          </a:prstGeom>
          <a:noFill/>
        </p:spPr>
      </p:pic>
    </p:spTree>
  </p:cSld>
  <p:clrMapOvr>
    <a:masterClrMapping/>
  </p:clrMapOvr>
  <p:transition>
    <p:randomBa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latin typeface="Bookman Old Style" pitchFamily="18" charset="0"/>
              </a:rPr>
              <a:t>POR PARTE DEL TRABAJADOR</a:t>
            </a:r>
            <a:endParaRPr lang="es-CO" sz="2800" dirty="0">
              <a:latin typeface="Bookman Old Style" pitchFamily="18" charset="0"/>
            </a:endParaRPr>
          </a:p>
        </p:txBody>
      </p:sp>
      <p:sp>
        <p:nvSpPr>
          <p:cNvPr id="3" name="2 Marcador de contenido"/>
          <p:cNvSpPr>
            <a:spLocks noGrp="1"/>
          </p:cNvSpPr>
          <p:nvPr>
            <p:ph idx="1"/>
          </p:nvPr>
        </p:nvSpPr>
        <p:spPr>
          <a:xfrm>
            <a:off x="457200" y="1571612"/>
            <a:ext cx="4114800" cy="4554551"/>
          </a:xfrm>
        </p:spPr>
        <p:txBody>
          <a:bodyPr>
            <a:normAutofit fontScale="77500" lnSpcReduction="20000"/>
          </a:bodyPr>
          <a:lstStyle/>
          <a:p>
            <a:r>
              <a:rPr lang="es-CO" sz="2800" dirty="0" smtClean="0"/>
              <a:t> El haber sufrido engaño por parte del patrono, respecto de las condiciones de trabajo.</a:t>
            </a:r>
            <a:br>
              <a:rPr lang="es-CO" sz="2800" dirty="0" smtClean="0"/>
            </a:br>
            <a:r>
              <a:rPr lang="es-CO" sz="2800" dirty="0" smtClean="0"/>
              <a:t>2. Todo acto de violencia, malos tratamientos o amenazas graves inferidas por el patrono contra el trabajador o los miembros de su familia dentro o fuera del servicio, o inferidas dentro del servicio por los parientes, representantes o dependientes del patrono con el consentimiento o la tolerancia de éste.</a:t>
            </a:r>
            <a:br>
              <a:rPr lang="es-CO" sz="2800" dirty="0" smtClean="0"/>
            </a:br>
            <a:endParaRPr lang="es-CO" sz="2800" dirty="0">
              <a:latin typeface="Bookman Old Style" pitchFamily="18" charset="0"/>
            </a:endParaRPr>
          </a:p>
        </p:txBody>
      </p:sp>
      <p:pic>
        <p:nvPicPr>
          <p:cNvPr id="56322" name="Picture 2" descr="http://us.123rf.com/400wm/400/400/natalyart/natalyart1002/natalyart100200015/6386320-terminaci-n-del-contrato-de-trabajo.jpg"/>
          <p:cNvPicPr>
            <a:picLocks noChangeAspect="1" noChangeArrowheads="1"/>
          </p:cNvPicPr>
          <p:nvPr/>
        </p:nvPicPr>
        <p:blipFill>
          <a:blip r:embed="rId2"/>
          <a:srcRect/>
          <a:stretch>
            <a:fillRect/>
          </a:stretch>
        </p:blipFill>
        <p:spPr bwMode="auto">
          <a:xfrm>
            <a:off x="4929190" y="1785926"/>
            <a:ext cx="3638550" cy="3810000"/>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TERMINACION DEL CONTRTO SIN JUSTA CAUSA</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14800" cy="4554551"/>
          </a:xfrm>
        </p:spPr>
        <p:txBody>
          <a:bodyPr>
            <a:normAutofit fontScale="92500" lnSpcReduction="20000"/>
          </a:bodyPr>
          <a:lstStyle/>
          <a:p>
            <a:r>
              <a:rPr lang="es-CO" sz="2800" dirty="0" smtClean="0">
                <a:latin typeface="Bookman Old Style" pitchFamily="18" charset="0"/>
              </a:rPr>
              <a:t>Cuando un empleador termina unilateralmente el contrato del trabajador sin justa causa o da motivos para que el trabajador renuncie, nace el derecho a la indemnización. El valor de esta es según el contrato, bien sea Fijo, por Obra o Labor.</a:t>
            </a:r>
          </a:p>
          <a:p>
            <a:endParaRPr lang="es-CO" sz="2800" dirty="0">
              <a:latin typeface="Bookman Old Style" pitchFamily="18" charset="0"/>
            </a:endParaRPr>
          </a:p>
        </p:txBody>
      </p:sp>
      <p:pic>
        <p:nvPicPr>
          <p:cNvPr id="57346" name="Picture 2" descr="http://actualicese.com/_ig/img/fotos/despido.jpg"/>
          <p:cNvPicPr>
            <a:picLocks noChangeAspect="1" noChangeArrowheads="1"/>
          </p:cNvPicPr>
          <p:nvPr/>
        </p:nvPicPr>
        <p:blipFill>
          <a:blip r:embed="rId2"/>
          <a:srcRect/>
          <a:stretch>
            <a:fillRect/>
          </a:stretch>
        </p:blipFill>
        <p:spPr bwMode="auto">
          <a:xfrm>
            <a:off x="4429124" y="1928802"/>
            <a:ext cx="4191034" cy="3500462"/>
          </a:xfrm>
          <a:prstGeom prst="rect">
            <a:avLst/>
          </a:prstGeom>
          <a:noFill/>
        </p:spPr>
      </p:pic>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LA INDEMNIZACION POR DESPIDO INJUSTIFICADO </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043362" cy="4554551"/>
          </a:xfrm>
        </p:spPr>
        <p:txBody>
          <a:bodyPr>
            <a:normAutofit/>
          </a:bodyPr>
          <a:lstStyle/>
          <a:p>
            <a:r>
              <a:rPr lang="es-CO" sz="2800" dirty="0" smtClean="0">
                <a:latin typeface="Bookman Old Style" pitchFamily="18" charset="0"/>
              </a:rPr>
              <a:t>En el contrato de trabajo a término indefinido, la indemnización por despido injustificado, es el equivalente a 30 días de salario por el primer año</a:t>
            </a:r>
            <a:endParaRPr lang="es-CO" sz="2800" dirty="0">
              <a:latin typeface="Bookman Old Style" pitchFamily="18" charset="0"/>
            </a:endParaRPr>
          </a:p>
        </p:txBody>
      </p:sp>
      <p:pic>
        <p:nvPicPr>
          <p:cNvPr id="58370" name="Picture 2" descr="http://3.bp.blogspot.com/_X5uIMO_Jo1M/S7lyzXUqx9I/AAAAAAAAAZI/xXDBZkoyGPg/s1600/billetes+colombia+imagen.jpg"/>
          <p:cNvPicPr>
            <a:picLocks noChangeAspect="1" noChangeArrowheads="1"/>
          </p:cNvPicPr>
          <p:nvPr/>
        </p:nvPicPr>
        <p:blipFill>
          <a:blip r:embed="rId2"/>
          <a:srcRect/>
          <a:stretch>
            <a:fillRect/>
          </a:stretch>
        </p:blipFill>
        <p:spPr bwMode="auto">
          <a:xfrm>
            <a:off x="4143372" y="2071678"/>
            <a:ext cx="4648200" cy="3086101"/>
          </a:xfrm>
          <a:prstGeom prst="rect">
            <a:avLst/>
          </a:prstGeom>
          <a:noFill/>
        </p:spPr>
      </p:pic>
    </p:spTree>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SUSTITUCION DE PATRONOS</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043362" cy="4554551"/>
          </a:xfrm>
        </p:spPr>
        <p:txBody>
          <a:bodyPr>
            <a:normAutofit/>
          </a:bodyPr>
          <a:lstStyle/>
          <a:p>
            <a:r>
              <a:rPr lang="es-CO" sz="2800" dirty="0" smtClean="0">
                <a:latin typeface="Bookman Old Style" pitchFamily="18" charset="0"/>
              </a:rPr>
              <a:t>La sustitución de patronos no altera, termina ni modifica los contratos de trabajo vigentes al momento de producirse el cambio o sustitución de patrón</a:t>
            </a:r>
            <a:endParaRPr lang="es-CO" sz="2800" dirty="0">
              <a:latin typeface="Bookman Old Style" pitchFamily="18" charset="0"/>
            </a:endParaRPr>
          </a:p>
        </p:txBody>
      </p:sp>
      <p:pic>
        <p:nvPicPr>
          <p:cNvPr id="59394" name="Picture 2" descr="http://envezdelpsiquiatra.files.wordpress.com/2011/05/jefe.jpg"/>
          <p:cNvPicPr>
            <a:picLocks noChangeAspect="1" noChangeArrowheads="1"/>
          </p:cNvPicPr>
          <p:nvPr/>
        </p:nvPicPr>
        <p:blipFill>
          <a:blip r:embed="rId2"/>
          <a:srcRect/>
          <a:stretch>
            <a:fillRect/>
          </a:stretch>
        </p:blipFill>
        <p:spPr bwMode="auto">
          <a:xfrm>
            <a:off x="4714876" y="1714488"/>
            <a:ext cx="3500442" cy="3857632"/>
          </a:xfrm>
          <a:prstGeom prst="rect">
            <a:avLst/>
          </a:prstGeom>
          <a:noFill/>
        </p:spPr>
      </p:pic>
    </p:spTree>
  </p:cSld>
  <p:clrMapOvr>
    <a:masterClrMapping/>
  </p:clrMapOvr>
  <p:transition>
    <p:wipe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200" dirty="0" smtClean="0">
                <a:latin typeface="Bookman Old Style" pitchFamily="18" charset="0"/>
              </a:rPr>
              <a:t>TERMINACIÓN DEL CONTRATO DE TRABAJO POR CIERRE O LIQUIDACIÓN DE LA EMPRESA</a:t>
            </a:r>
            <a:endParaRPr lang="es-CO" sz="3200" dirty="0">
              <a:latin typeface="Bookman Old Style" pitchFamily="18" charset="0"/>
            </a:endParaRPr>
          </a:p>
        </p:txBody>
      </p:sp>
      <p:sp>
        <p:nvSpPr>
          <p:cNvPr id="3" name="2 Marcador de contenido"/>
          <p:cNvSpPr>
            <a:spLocks noGrp="1"/>
          </p:cNvSpPr>
          <p:nvPr>
            <p:ph idx="1"/>
          </p:nvPr>
        </p:nvSpPr>
        <p:spPr>
          <a:xfrm>
            <a:off x="457200" y="1500174"/>
            <a:ext cx="4257676" cy="4625989"/>
          </a:xfrm>
        </p:spPr>
        <p:txBody>
          <a:bodyPr>
            <a:normAutofit lnSpcReduction="10000"/>
          </a:bodyPr>
          <a:lstStyle/>
          <a:p>
            <a:r>
              <a:rPr lang="es-CO" sz="2800" dirty="0" smtClean="0">
                <a:latin typeface="Bookman Old Style" pitchFamily="18" charset="0"/>
              </a:rPr>
              <a:t>En primer lugar, hay que resaltar que el artículo 61 del código sustantivo del trabajo establece que el contrato de trabajo puede terminar por la clausura o liquidación definitiva de la empresa o establecimiento.</a:t>
            </a:r>
            <a:endParaRPr lang="es-CO" sz="2800" dirty="0">
              <a:latin typeface="Bookman Old Style" pitchFamily="18" charset="0"/>
            </a:endParaRPr>
          </a:p>
        </p:txBody>
      </p:sp>
      <p:pic>
        <p:nvPicPr>
          <p:cNvPr id="60418" name="Picture 2" descr="http://3.bp.blogspot.com/_mYiaTVQtNj8/SmRcZN203xI/AAAAAAAAAAU/7ThQ_EDNZb4/s320/no+al+cierre.gif"/>
          <p:cNvPicPr>
            <a:picLocks noChangeAspect="1" noChangeArrowheads="1"/>
          </p:cNvPicPr>
          <p:nvPr/>
        </p:nvPicPr>
        <p:blipFill>
          <a:blip r:embed="rId2"/>
          <a:srcRect/>
          <a:stretch>
            <a:fillRect/>
          </a:stretch>
        </p:blipFill>
        <p:spPr bwMode="auto">
          <a:xfrm>
            <a:off x="5143504" y="1928802"/>
            <a:ext cx="3048000" cy="3457578"/>
          </a:xfrm>
          <a:prstGeom prst="rect">
            <a:avLst/>
          </a:prstGeom>
          <a:noFill/>
        </p:spPr>
      </p:pic>
    </p:spTree>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PERIODO DE PRUEBA</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86238" cy="4554551"/>
          </a:xfrm>
        </p:spPr>
        <p:txBody>
          <a:bodyPr>
            <a:normAutofit fontScale="92500" lnSpcReduction="20000"/>
          </a:bodyPr>
          <a:lstStyle/>
          <a:p>
            <a:r>
              <a:rPr lang="es-CO" sz="2800" dirty="0" smtClean="0">
                <a:latin typeface="Bookman Old Style" pitchFamily="18" charset="0"/>
              </a:rPr>
              <a:t>El periodo de prueba es un instrumento que tiene el empleador para poder conocer las calidades y virtudes del trabajador en la labor que se le contrató. Tenga varios puntos presente a la hora de desvincular a un empleado que no llena sus expectativa</a:t>
            </a:r>
            <a:endParaRPr lang="es-CO" sz="2800" dirty="0">
              <a:latin typeface="Bookman Old Style" pitchFamily="18" charset="0"/>
            </a:endParaRPr>
          </a:p>
        </p:txBody>
      </p:sp>
      <p:pic>
        <p:nvPicPr>
          <p:cNvPr id="61442" name="Picture 2" descr="http://derecho.laguia2000.com/wp-content/uploads/2010/12/el-periodo-de-prueba.jpg"/>
          <p:cNvPicPr>
            <a:picLocks noChangeAspect="1" noChangeArrowheads="1"/>
          </p:cNvPicPr>
          <p:nvPr/>
        </p:nvPicPr>
        <p:blipFill>
          <a:blip r:embed="rId2"/>
          <a:srcRect/>
          <a:stretch>
            <a:fillRect/>
          </a:stretch>
        </p:blipFill>
        <p:spPr bwMode="auto">
          <a:xfrm>
            <a:off x="4655185" y="1785926"/>
            <a:ext cx="3801419" cy="3786214"/>
          </a:xfrm>
          <a:prstGeom prst="rect">
            <a:avLst/>
          </a:prstGeom>
          <a:noFill/>
        </p:spPr>
      </p:pic>
    </p:spTree>
  </p:cSld>
  <p:clrMapOvr>
    <a:masterClrMapping/>
  </p:clrMapOvr>
  <p:transition>
    <p:pull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DURACION DEL PERIODO DE PRUEBA</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14800" cy="4554551"/>
          </a:xfrm>
        </p:spPr>
        <p:txBody>
          <a:bodyPr>
            <a:normAutofit fontScale="85000" lnSpcReduction="20000"/>
          </a:bodyPr>
          <a:lstStyle/>
          <a:p>
            <a:r>
              <a:rPr lang="es-CO" sz="2800" dirty="0" smtClean="0">
                <a:latin typeface="Bookman Old Style" pitchFamily="18" charset="0"/>
              </a:rPr>
              <a:t>El período de prueba debe ser estipulado por escrito, y en caso contrario los servicios se entienden regulados por las normas generales del contrato de trabajo.</a:t>
            </a:r>
          </a:p>
          <a:p>
            <a:r>
              <a:rPr lang="es-CO" sz="2800" dirty="0" smtClean="0">
                <a:latin typeface="Bookman Old Style" pitchFamily="18" charset="0"/>
              </a:rPr>
              <a:t> En el contrato de trabajo de los servidores domésticos se presumen como período de prueba los primeros quince (15) días de servicio</a:t>
            </a:r>
            <a:endParaRPr lang="es-CO" sz="2800" dirty="0">
              <a:latin typeface="Bookman Old Style" pitchFamily="18" charset="0"/>
            </a:endParaRPr>
          </a:p>
        </p:txBody>
      </p:sp>
      <p:pic>
        <p:nvPicPr>
          <p:cNvPr id="62466" name="Picture 2" descr="http://usera.imagecave.com/grossman077/Sociedad/teamwork.jpg"/>
          <p:cNvPicPr>
            <a:picLocks noChangeAspect="1" noChangeArrowheads="1"/>
          </p:cNvPicPr>
          <p:nvPr/>
        </p:nvPicPr>
        <p:blipFill>
          <a:blip r:embed="rId2"/>
          <a:srcRect/>
          <a:stretch>
            <a:fillRect/>
          </a:stretch>
        </p:blipFill>
        <p:spPr bwMode="auto">
          <a:xfrm>
            <a:off x="4429124" y="2285992"/>
            <a:ext cx="4036440" cy="3357586"/>
          </a:xfrm>
          <a:prstGeom prst="rect">
            <a:avLst/>
          </a:prstGeom>
          <a:noFill/>
        </p:spPr>
      </p:pic>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ARTICULO 4 18 Y 57 CODIGO SUSTANTIVO DEL TRABAJO</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257676" cy="4554551"/>
          </a:xfrm>
        </p:spPr>
        <p:txBody>
          <a:bodyPr>
            <a:normAutofit fontScale="85000" lnSpcReduction="10000"/>
          </a:bodyPr>
          <a:lstStyle/>
          <a:p>
            <a:pPr>
              <a:buNone/>
            </a:pPr>
            <a:r>
              <a:rPr lang="es-ES" sz="2800" dirty="0" smtClean="0">
                <a:latin typeface="Bookman Old Style" pitchFamily="18" charset="0"/>
              </a:rPr>
              <a:t>    ARTICULO 4 : Las relaciones de derecho individual del Trabajo entre la Administración Publica y los trabajadores de ferrocarriles , empresas obras publicas y de servidores NO se rigen por este Código sino por los estatutos especiales que posteriormente se dicten.</a:t>
            </a:r>
            <a:endParaRPr lang="es-CO" sz="2800" dirty="0">
              <a:latin typeface="Bookman Old Style" pitchFamily="18" charset="0"/>
            </a:endParaRPr>
          </a:p>
        </p:txBody>
      </p:sp>
      <p:pic>
        <p:nvPicPr>
          <p:cNvPr id="17410" name="Picture 2" descr="http://3.bp.blogspot.com/_QFGqo4Ux3yE/TS--lf3s7BI/AAAAAAAAAys/qMoy7jhXT5E/s400/rit654.jpg"/>
          <p:cNvPicPr>
            <a:picLocks noChangeAspect="1" noChangeArrowheads="1"/>
          </p:cNvPicPr>
          <p:nvPr/>
        </p:nvPicPr>
        <p:blipFill>
          <a:blip r:embed="rId2"/>
          <a:srcRect/>
          <a:stretch>
            <a:fillRect/>
          </a:stretch>
        </p:blipFill>
        <p:spPr bwMode="auto">
          <a:xfrm>
            <a:off x="5286380" y="1643050"/>
            <a:ext cx="3126313" cy="3929090"/>
          </a:xfrm>
          <a:prstGeom prst="rect">
            <a:avLst/>
          </a:prstGeom>
          <a:noFill/>
        </p:spPr>
      </p:pic>
    </p:spTree>
  </p:cSld>
  <p:clrMapOvr>
    <a:masterClrMapping/>
  </p:clrMapOvr>
  <p:transition>
    <p:wheel spokes="2"/>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CONTRATO DE APRENDIZAJE </a:t>
            </a:r>
            <a:endParaRPr lang="es-CO" sz="3200" dirty="0">
              <a:latin typeface="Bookman Old Style" pitchFamily="18" charset="0"/>
            </a:endParaRPr>
          </a:p>
        </p:txBody>
      </p:sp>
      <p:sp>
        <p:nvSpPr>
          <p:cNvPr id="3" name="2 Marcador de contenido"/>
          <p:cNvSpPr>
            <a:spLocks noGrp="1"/>
          </p:cNvSpPr>
          <p:nvPr>
            <p:ph idx="1"/>
          </p:nvPr>
        </p:nvSpPr>
        <p:spPr>
          <a:xfrm>
            <a:off x="457200" y="1500174"/>
            <a:ext cx="4043362" cy="4625989"/>
          </a:xfrm>
        </p:spPr>
        <p:txBody>
          <a:bodyPr>
            <a:normAutofit fontScale="92500"/>
          </a:bodyPr>
          <a:lstStyle/>
          <a:p>
            <a:r>
              <a:rPr lang="es-CO" sz="2800" dirty="0" smtClean="0">
                <a:latin typeface="Bookman Old Style" pitchFamily="18" charset="0"/>
              </a:rPr>
              <a:t>Características del Contrato de Aprendizaje. El contrato de aprendizaje es una forma especial de vinculación dentro del Derecho Laboral, sin subordinación y por un plazo no mayor a dos (2) años</a:t>
            </a:r>
            <a:endParaRPr lang="es-CO" sz="2800" dirty="0">
              <a:latin typeface="Bookman Old Style" pitchFamily="18" charset="0"/>
            </a:endParaRPr>
          </a:p>
        </p:txBody>
      </p:sp>
      <p:pic>
        <p:nvPicPr>
          <p:cNvPr id="63490" name="Picture 2" descr="http://www.formasminerva.com/BancoMedios/Imagenes/contrato%20de%20aprendizaje.jpg"/>
          <p:cNvPicPr>
            <a:picLocks noChangeAspect="1" noChangeArrowheads="1"/>
          </p:cNvPicPr>
          <p:nvPr/>
        </p:nvPicPr>
        <p:blipFill>
          <a:blip r:embed="rId2"/>
          <a:srcRect/>
          <a:stretch>
            <a:fillRect/>
          </a:stretch>
        </p:blipFill>
        <p:spPr bwMode="auto">
          <a:xfrm>
            <a:off x="4357686" y="2000240"/>
            <a:ext cx="4286280" cy="4401918"/>
          </a:xfrm>
          <a:prstGeom prst="rect">
            <a:avLst/>
          </a:prstGeom>
          <a:noFill/>
        </p:spPr>
      </p:pic>
    </p:spTree>
  </p:cSld>
  <p:clrMapOvr>
    <a:masterClrMapping/>
  </p:clrMapOvr>
  <p:transition>
    <p:pull dir="l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200" dirty="0" smtClean="0">
                <a:latin typeface="Bookman Old Style" pitchFamily="18" charset="0"/>
              </a:rPr>
              <a:t>CONTRATO DE TRABAJO EN TRABAJADORES DEL SERVICIO DOMESTICO</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86238" cy="4554551"/>
          </a:xfrm>
        </p:spPr>
        <p:txBody>
          <a:bodyPr>
            <a:normAutofit fontScale="92500" lnSpcReduction="20000"/>
          </a:bodyPr>
          <a:lstStyle/>
          <a:p>
            <a:r>
              <a:rPr lang="es-CO" sz="2800" dirty="0" smtClean="0">
                <a:latin typeface="Bookman Old Style" pitchFamily="18" charset="0"/>
              </a:rPr>
              <a:t>Un contrato de trabajo con trabajadores del servicio domestico tiene las mismas características y conllevan las mismas obligaciones y derechos que cualquier otro contrato de trabajo. Puede ser verbal o escrito, a término fijo o a término indefinido</a:t>
            </a:r>
            <a:endParaRPr lang="es-CO" sz="2800" dirty="0">
              <a:latin typeface="Bookman Old Style" pitchFamily="18" charset="0"/>
            </a:endParaRPr>
          </a:p>
        </p:txBody>
      </p:sp>
      <p:pic>
        <p:nvPicPr>
          <p:cNvPr id="65538" name="Picture 2" descr="http://images03.olx.com.co/ui/11/79/29/1306290072_207237029_1-Fotos-de--SERVICIO-DOMESTICO-A-SU-SERVICIO-CON-CONFIANZA.jpg"/>
          <p:cNvPicPr>
            <a:picLocks noChangeAspect="1" noChangeArrowheads="1"/>
          </p:cNvPicPr>
          <p:nvPr/>
        </p:nvPicPr>
        <p:blipFill>
          <a:blip r:embed="rId2"/>
          <a:srcRect/>
          <a:stretch>
            <a:fillRect/>
          </a:stretch>
        </p:blipFill>
        <p:spPr bwMode="auto">
          <a:xfrm>
            <a:off x="5286380" y="1643050"/>
            <a:ext cx="2714644" cy="4275030"/>
          </a:xfrm>
          <a:prstGeom prst="rect">
            <a:avLst/>
          </a:prstGeom>
          <a:noFill/>
        </p:spPr>
      </p:pic>
    </p:spTree>
  </p:cSld>
  <p:clrMapOvr>
    <a:masterClrMapping/>
  </p:clrMapOvr>
  <p:transition>
    <p:zoom dir="in"/>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200" dirty="0" smtClean="0">
                <a:latin typeface="Bookman Old Style" pitchFamily="18" charset="0"/>
              </a:rPr>
              <a:t>DERECHOS DEL SERVICIO DOMESTICO, SALARIO, PREESTACIONES Y LIQUIDACION </a:t>
            </a:r>
            <a:br>
              <a:rPr lang="es-ES" sz="3200" dirty="0" smtClean="0">
                <a:latin typeface="Bookman Old Style" pitchFamily="18" charset="0"/>
              </a:rPr>
            </a:br>
            <a:endParaRPr lang="es-CO" sz="3200" dirty="0">
              <a:latin typeface="Bookman Old Style" pitchFamily="18" charset="0"/>
            </a:endParaRPr>
          </a:p>
        </p:txBody>
      </p:sp>
      <p:sp>
        <p:nvSpPr>
          <p:cNvPr id="3" name="2 Marcador de contenido"/>
          <p:cNvSpPr>
            <a:spLocks noGrp="1"/>
          </p:cNvSpPr>
          <p:nvPr>
            <p:ph idx="1"/>
          </p:nvPr>
        </p:nvSpPr>
        <p:spPr>
          <a:xfrm>
            <a:off x="457200" y="1500174"/>
            <a:ext cx="4186238" cy="4625989"/>
          </a:xfrm>
        </p:spPr>
        <p:txBody>
          <a:bodyPr>
            <a:noAutofit/>
          </a:bodyPr>
          <a:lstStyle/>
          <a:p>
            <a:r>
              <a:rPr lang="es-CO" sz="2000" dirty="0" smtClean="0">
                <a:latin typeface="Bookman Old Style" pitchFamily="18" charset="0"/>
              </a:rPr>
              <a:t>El Salario de un trabajador del servicio domestico no puede ser inferior al mínimo legal vigente</a:t>
            </a:r>
          </a:p>
          <a:p>
            <a:r>
              <a:rPr lang="es-CO" sz="2000" dirty="0" smtClean="0">
                <a:latin typeface="Bookman Old Style" pitchFamily="18" charset="0"/>
              </a:rPr>
              <a:t>En primer lugar aclarar que los trabajadores del servicio doméstico tienen derecho al pago de todas las prestaciones sociales excepto la prima de servicios</a:t>
            </a:r>
          </a:p>
          <a:p>
            <a:r>
              <a:rPr lang="es-CO" sz="2400" dirty="0" smtClean="0">
                <a:latin typeface="Bookman Old Style" pitchFamily="18" charset="0"/>
              </a:rPr>
              <a:t>Las empleadas del servicio doméstico tienen los mismos derechos que cualquier otro trabajo</a:t>
            </a:r>
            <a:endParaRPr lang="es-CO" sz="2400" dirty="0">
              <a:latin typeface="Bookman Old Style" pitchFamily="18" charset="0"/>
            </a:endParaRPr>
          </a:p>
        </p:txBody>
      </p:sp>
      <p:sp>
        <p:nvSpPr>
          <p:cNvPr id="66562" name="AutoShape 2" descr="data:image/jpg;base64,/9j/4AAQSkZJRgABAQAAAQABAAD/2wCEAAkGBhQRERUUEhQWFRQUGBgYGBgYFxcXFxgbGBgZFhkfGBwaGyYeGBkjGhgdIi8iKCcpLCwsFx4xNTAqNSYrLCkBCQoKDgwOFw8PFykcHBwpKSwpKSkpKSkpKSwpKSkpKSkpKSkpKSkpLCkpKSkpKSkpKSkpLCkpKSwpLCwpLCwpKf/AABEIAOEA4QMBIgACEQEDEQH/xAAcAAEAAgIDAQAAAAAAAAAAAAAABQYEBwECAwj/xABJEAACAQIEAwYDBgMECAMJAAABAgMAEQQSITEFBkETIjJRYXEHQoEUI1JicqGRscEzU4KSQ2Nzk6Kys/AkNOEVRHSDo8PR0vH/xAAZAQEBAQEBAQAAAAAAAAAAAAAAAQMCBAX/xAAhEQEBAAIDAQEAAgMAAAAAAAAAAQIRAyExEkEiMhNRYf/aAAwDAQACEQMRAD8A3fSldXaw0Fz0G1/SojtSonhXMsU4Ud6OQ3+7kGVrqcrAdHysCDlJsRrapUGg5pSlArFXikZmMOcdqqh8puDlNwCLizDQ7Xt1rKqm/EDD5TBML3DOl1NmF1MilT0YFNP1HzNKLlelU7gvORUBcURbpNYBf/mqNEP5h3TfXLVvWQEXBuDqPIig7Vxeo7jXHEwyjN3na+RBbM1t99FUdWOg97A1sYmbE3LuuX8KkiMen4pPc6H8IolullxXMWHjuGlUkbhbuw+iAmsVeboL97Oin53jdU+rW7v+K1ReHw4jsGVbHQMDdb+Vth/CuZ8eLhY1uzaCw3/SOtup2HU1N/6T6WqGdXUMjBlOxBBB+or0qqYDlNy4ld+xa4OWA5GbW9pWHdcegX6mrXVdFKUoFKUoFKUoFKUoKpy3xjLip8JI1ykkjRE7lSc5S/5QwI/Kfy1awa1PzbK0fFJGjYKyiN1PQMEXf0NjceTHzrZPA+KLiYElX5hqOqsCQyn2II+lSX8GfSlKoUpSgUtSlBWOOcMHalTbJP3hcXUSouvsWQX94j51GDjuJwLASBpoDoLm8i/pc+P9L6n8XSrVx3DF4Wyi7pZ09WTvAfW2X2Y1G9okqDZldQwGmqsLjT2Nc3cSpbhfFY8TH2kTBlOnUEEbhgdVYeRrMrWStJhMRJLALBCqupJyuCL9703s26+ouDf+EcXTExh4z6Mp8SEbhh56j0III0Iqy7Wds6qv8Q1vhk9JR/yOP61aKpvxJxFkgTqXZvokZH83X+NL4IZorKh81H8v6168pcaWD7QFDZFyhIgdO1LOLIDogYC5tYAKxI0NY+K4YFizxsc6qGNzcNsSDUfytw8yiSYHWRylsw+7UFsxI6MxJHnlA86yxrjxPYaBpnMspzEkXOtjbYKOkSnYddzqTWSiPGTkAZSb5SbEE72NZKIAABoAKxuJYvIm9ib6+QAuxPoBQY5xkksgjCgkkgKDuQNSzdFUHU9L21JAq28H4OsIJJzSNbM9rbbKo+VB0X6m5JNR/KPBezXtnFpJRoDvHHuq+jHxN6m2yirFWs6dSFqUpVUpSlApSsDjfFBh4WktdtkX8Ttoi/ViPYXPSggePcfm7dkw7ZVhAzkIrlpGswUZtAFSxJ/OPKsCLmvGJ4grD1hKn+Kyf0rxwrKosXDNclzcd52JZzb1a/sNK68QNwq3sHax9t/+/auNicwPPkTaTKYvzXzRj3Ngyj1It61l8wc0Lh1shVpWF1G6qp2d7fL5AasRYdSKVxFk1SIKGS2eS3di6628ch6J7E2Fr+GG4UFiawKqASoPiY28b+Z8hoBoAALCn0m2BxGJgO2bvGRjnJ8RzfMTt9BoBoLCrp8K5s2FlBPhmP7xoarPGCDhR7L/ACNWD4TrbDznzmH/AEYxSepPVli46Di5MMQBlVWRr+IkEuvuoyn1BPkala1nxfEs7viIzYicsh6WQCFD6qchJ9HNX/g/ElxEKSqLBhqOqkaMp9QwI+ldbdM2lKVQpSlAtUBi+VrD7lytr2RrsouSbKR30Fz5kDy6VP0oNecRdoZD2ykF1yMNDmAGjIw0e3XY2NyBXjwSdsI0U9/upAFlHQAnut/hJuD5Fh5W2BxDh8cyGORQ6HcH9iOoI8xqKovEeENgyY3Jkwk10zHUxlwVs/qb6N1697xc61dxGwiaofNCGbH5WHchjUa9c93JHobKL+aGrVy5izLhYmJu2QK36k7jf8Smsbmfg7SqJYheaK5A27RT4oz72uD0YL61b3FUvFtJFHkupU90E3zWPS3/AHtWZyi2BkhijDr9onLuGjvnF8zgM4BXRF8LX220qC5j4jmVct8sgCqbdH7rsfw2Hd12cgViJjOwlilTUwurBQdSvhZR7oSPrWePTmL7i8PLh79qpkQf6WNSSB/rIxdh7rcei1gYCNMZilCuskagSPlIYBVNkQ20uzi9vKMjrV3weISVFkQhkcBlI6g6iu6YZQSQoBbxEAAm3metafM3t1p6WpSlUKUrg0BWvXNay4VzN9m4jigTaF8Qwk8lYtkWT0sRlb0IPy1s0U2FYHFeCR4nJ2mf7sllKu6EEjLfukXNiRrfc1nmvOHEqxYKykqbMAQSptezAbGx2NBWpeQIz4ZpB+oRv/NL/vULxTlCaJSVOdRrmiDK6+vZ3a5G91N/y1sOuCKlg1bwaBJIYyLHs8ykA3UupszHzJPev+apYisrjeBEOJJUALiFz6aDtEsHPuysp/wmsR3CgkmwG9cWOarfMGFdIgARkzafi12FvcVZuCynC8NjRNJsSXZNPCpsO0PoqZT6llHWoheGtj8RHGLiMXZvRNix8i2qr13OwNWDn2Lsxh2Tu5S8YA8iqtYf7oVZ5tZGCMMoQIB3QuUD0tb+NZnw9xJVpoT0tIPfVH/iVVvdjUR9qeQ/d2VR8xFyfYeVZ3JVxjGzblJAbbaGM0nqRfqUpWjsrgODpfb+tcmqtxXh6ti3Oqs0cbh17rixeM2YWNvBp61EWm9KpkuPxeFNwwxEZIGVxaTXQAMo/mG+lTfBeaYsT3ReOUbxPYOOmnRh6i/rapsTFeGLwyyKyOAysCGB2IOhBr3Bqu8zcblwkkThVeFsystu+XHeUK17AlQ9gRYlQLgkVVnbvyvgHwzTQNcxhxJC56o47ysfxq6tfzDg9TU+ar/JnMhxsDSMAGVyO7ezIQJImF9ReNlv6g1YKIgMXyXA64kAFTiiCxvfIw7wKDoM93I6szHrWtZ45cOzYeZVVxfWxIYE2zL0ZT0PQ6HUVumovj3LsWMjySXuLlHHjQnqp/mDoRvUs2lm1Q5Z4w2GlSGxeGd7Ko1aN21uo6od2HTxedbCXaoXl7ldcKty3aSkZTIRl0/Ci3ORetrkk7k6WmxViwql85/E+DAN2SDt8R1QNlVL6jtGsbH8oBPtpfj4n87nh+HCxEDETXCfkUeJ7dbXAA8yPI1qLlaDOczKxZyTmZgASdTdsrMzHc/XWpa7xx2tjfHPEI3fw0LL+V5QR9WX+lZcXx5zN/5ImMeIrLmYD07gUn/FVA4+Lgg6WOnzAH8LA6qfUb125YwzsVvfILOw0AJB7q666t7CytvU2uUkWPAkyGV3GsjEsOhJJZ/+JiPYVdeXueEgg7LEFi8Y+76tJGNrk6DJopJI+U7tY1CTDvhyFfKVzZbi91Yk2zX3ueo610hlLYuFAAbOCb/pbP79231y1xLpjKvK8Xmx2xMcfkCQpHuO+/t3B6Gs7BIMM8bCwXSOSwCizHuNYad1za/k7fSCweKSHEPl8PZ5mVbABr7noul7k6aVIwYbEYwHL3ImBBcjukMCLoDYytro2i9QW2qy2nq7Cua6RLZQLk2AFzufU+td60dK/wA6x2gWX+5kVz+g/dv9Ar3/AMNVnC8GlxT90goCRnI+6W2mg/0z+gOXzPSthzwh1KsAVYEEEAgg6EEHcEdKJEFAA0AAAA0AA2sOgqa2MHg3BUwyZUuSTd3bV3ba7H20AFgBoABpVd+JE3dgTqWd/oqZf5yCrmTWtuM4sYvGEjWNe4vkVQksR6NJp6iNTS+FdmkWNBfYAW9fQe9SXJkBM5Y7iNifeR1//Q1iYXhCIO0sTl8IJJ16WFT3J2FIWRz8z5B7RjKf/qF6RIsVKUrp0VE8ZwEjOjxZLqrqQxZbhijAghW2KbEfMalqVEVSWDFEFWgDD8kiH10zMu3tVf4snevioZI1A/tMjaEEWbMtwhGut+orZdDXPzE0guT+LGaEhnDvEcucf6RbXjfTS7LvbTMrV35zwokwOIvoViaRT1VowZEI9mUV7YPl6GGZ5okyNIuVgpIRtc18nhDXvqLeI73rPxOHDoyNs6lT7MLH+ddOo1vyRzRFh4p4yPvI+yyC/wDansYo8o9Q+/kGvsDVuPM5GChnKfezpHkjB0LyJmtmtogFyWtsuxOlahhlyqgCFsRLH94b27OJLI4QnRSyDvSG1tb6CxvfEuMdrhcG8QVW+zyTBFN1jHZqqgX1uMxGtr5W9bZTLUb5Ybyn/Vp5Xx800JeYoT2kgUopVSqMVBsSbag9drVLTzKilmIVVFySQAB5knQCsPgGHEeFhUahY018+6Ln6nWqB8VMSTicPF8gRnKnUFi1gSNiRlNj0vWnkYVm8x/E63cwYDEnKJXByXOgyLoXF/mNh5ZqsvHecsJgtMTOsbEXCm5dundUC5rUmHTNicMp2aeIH/exj+tWr4lc5ocPPhBG0cr9zNMEVFU7uhLHPddrefS1qmNJ21ZzlzQcfjJJzfJcKi3vlRScim3zG5YjoSfSsrl5j3pGZtFIuJuxQW0yod2PtpVcnkQ5UiP3SbNa2Zvmb33t5fQVe+TeR0xESzYi5DAFUvYAWut/p9Nfeuc8pj3W+GFyuoqfEsYXY5ibA7nvG3qw8Q9dxretgcF5eEUWW4NxfMNczEeIegFgvpr1NZ2I+HeEcghCtuimwPva16NgvsYEaXaJr9kMrMUYC5QBQSQRdl8rMNrWz/yTI5eHKTaJ5g43dHV1KuSbk+Cytctfy0/nWHBiY4QvakdriSgUnUhZGFiNDlBJBL20AAAJBqvYzGySTlSCrAkrmsczr3gJANLFdgDpvcnWsWXE5ow6i1zpoM0ci6hSRuvl7elaaYTB9B8B5HjgF5bSve9iPu1PmFPiI/E1z5W2qy5aweBcWXFYeKdPDKiv7EjUfQ3H0rPrTxClKjuYuIdhhZpOqIxHvaw/ciiztI0qv8oLkWaIeGKQBbm9g8aOR/mJP1qU4ngu2jaPO6BhYshAex3sSDa40vvrpUl2Waulc5m5jMmbD4a7MbrIydOhRCPmOxb5dfm2wOHYGPDi0jKZDb7tAWbTYBVBbKNtqnV4dg4CkLSAM1lSNpcpYXsAqAi/oLVNYTCJGLRqqDyUAD9t6a2mkHBhZ5dlECdC4zSfRFOVfqSfyiprh+DEMaxreyi1zqT1JPqTcn3rJpVClKUClKUClKUCsTi2JMUEsgtdI3cX2uqlhf6isusfiGEE0UkRNhIjIT5ZlK/1oRqHhHDxLI0NgIEWN5BrnxBbN/aN/dh1PcGhFhtobPiYkRZXyquZe+QAC1gQL299PeoXg2IEDusoCsDkc21DR3B13y6kj0IrG52xLSDs4nC3hZma+w1C2G1zY6nbXrXhu7lp9Ka+dxs7lZicFhi2/YxX/wAgrXvxZuuLhYD/AEVh5XDsD/DOP4irvyljnMMcM5vMkMTXsBnVl0aw2IIKkeYvsQKyeYeX0xSAHuulyj75SRYgj5kPUeg2IBHts6fOvbVEnBsjRNGzdojB7m7XKEOCB0AKisb4nc0f+0mw+FRWRY/vpiw2YgqAh+ZQC3e2OYdQRVnwadhK0Uq5ZAbX1Oh2H6T0a1j6EECp89cWwiBkHfmsR3CAIid7sOvnGL3623rPG2OcfVJmIEbsosMrqg8hmRP4m519av0HL2NEETYcoo7tsuZWC5FOdnDDvEixWxFvOtfSAmNU+h9zeRv4d0f/AMNbm5S5iWTCRNcCyLe5tqBlOvSxFvpXHJbO3t4pLUhwuGRIlEz55BfM2mveO1lXS1ugPnrVV4lBxF5WUL2kZDFQXKIAM1gwiAObujdz4hpvVnl4yisysGD37qZSTIOhjtfMP5dbVmnHKi97S29688uvx6bNz1qHj2HMU0RdcjWjLKWzZWRmYjN81lJF/aqrhJ2ynQlWHeA97g+42+lWDnPin2nGm3hRsn1AYt/Db6GofhMedLBssi3sehvrY/xr14/1eLL+zdfwv47i58Nh4kwyx4eJQrYhmNpAtxaNLA5idzcga9dK2SBWn/hLjmixPZdpmWYHPGUyFHClg6kMVdCFZSdGvkutbgrVjZqlUz4gcRLBMJHq8hV5LfLGrZgD5F3W36VerizWFybAda1xwniMc8+InVw5lmkCeZjiyxrlHVbAEHbvA9az5ctYtOHH6yWDkABcOwZrzu7vKp0ZSTlUEb5QiqAdjvXXn7iEqRwrESnbS5c4NiGVHkjU+SvIgU+lx1rBxUCSH7xVYj6MAelxqAa19jcIiS9k7ujrJnSUZniIMuZTICTk7zBCw17w8QItnjy7mmuXDrLe195GjOLmbFP3gvX8U7reQ+dokIiUdLt1vV9Aqq/Dya+GZDYPHNKHVdVBdu2FmGj92QG+ni2FWqt8fHmy9KUpVclKUoFKUoFKUoFKUoNa8z8HzwyYuLSYPI76XEkayMlmHVljW6sNdLa3tUJwbgpxeIEQNw+VpWGywr0B831A/Ux6VcMZjDhsPNHtLCpCebCRyInXz7zhT5MpHUXieXOHnDKXweUMD95EdElAGjG2z6aN/MaVncJbttjyWY6S3Hsey45SrGOOGIJJIoRuz7eQCMsrA3jBhINiMuYHa9pTiuExzRFI5ISTa7APC+XqFILhSdr9ATax1rF4bhSwmedLHEsRIhIOWO3ZrGSDYnICTY+JzWZy5xK0RhlYmXDns2J3dR4H9cyWJ9b1oyVHDiFpDBjcKEnUDvlnJZCdCrlixS9wQHI3vvUNz9yyiqqx9mhmfJDDBDFF4RnZpZTdmVFGY2yrtfqatnPcyM+Fa1iGlUE795F/YkD+FQPHcHNicMxhBZ48NiIlG7XkeEgAfmjR1/brUGs48GO9luYk0eW1hYDNlS/zuSLDfvAnciprlj/w0UYm/scUHuOkatlUE/lfN9ND1NWPm7l3McJgoRaFJIYpCOrTB5GLHqxEIYnzceldua8Ej4qSJbBMPHHEF0tqC7ZvQ5h/D0rjPqNuO7yVpeWpIj2CfaAw0AUyCN+ga4XKARYnvgedtqkeJY8YaFcPGxdogFZ75rOdyfNydFXe9r6Vl4LFzdgqLiHCWy6ZS4A0sslr20tff1qDXh32iYrbLh8O2UKL997d4k7m17fx11Nef317L14rZwDXsqksUZtNbhsxYr+IKitr1J0vVy5I5M4Zj4EDzPDisxV8kqguSxKZVcEEFbC4G4NS3LfLhlSPFwgOIXmgeLS7x3cDszewdc+gJANrXGlWjl/BYWDDLjfs8azLBcsEAe4Wx9mOW3nrrevVHgyvbrw/k2DhLNLDigLqEAxRVxuSQrLlYE3A0vbyN6sHCOa1mLB0dctrOElaJwRurmMbdQR5b3rw5Swa5DiJghxErMxfQlVvlVVOpCgDYdSet6ncRxFER5GbuxqWY+QUEn+VdOFV5nxf2nCYmRWJiQNDGuyO5IiZ3HzBWYqFOl0Y2OlqtwOaPDSym2USGMKQNbImQD12vYeVTvLuL+34CVJAUMj4lWA8SGSVpkYX3IDqQetqp+ORUZoMT2YkjtmBK5TpcOmbXKw1GxGoO1Yc0tengs7i2TYiCSxZluOtyDY7g6XKnqNRVY4nkTEBlUPCUZJNTYo5Wyjqz5hcW8x1tUnytyvFJHC0hk+/xDZAJZB9yqPawzfNkzezCr5g+SsJE6usV3QgqzvJIVIvYjOxAIvXGPFfdu8+eeac8m8PMODiRk7NgCSCbsSWJzSH+8a4Lb6k1N0ApXqeO90pSlEKUpQKUpQKUpQKUpQR3GeAQ4pQJkzZTmU3IKnzBBHUA22uAbaCqriOTcWh/wDDzRE9HftFYD1CAhj63A9OlXulBruLCYjCyZ8TFPObWDqe1QewRe6P8ArzbmBnmV0je6jKVEcpJFybHuab1silBrDnKSeSEs2FlRYxnDEKbd5blrN3QLbEXqbwOH7OTMPCxAPoHAKH/NcVO83R5sDiR/qZP2Un+lR8WKRcIZn8KprbckEZQPNi2g9SKlEbFxWCEM+IuJGlMvZMh7QstljEYOj2RV7wNhqSReqivBBi8TLiJSPvHLZAQQAQAAeslgo1bS+w61JqzySDETDNfSw7wRegQdUB3O7G7H5bduK8RjRA6kZlI1A89Lbak/h3rPLJN3yMTiHCOzbOgAjY/eDoh27QAfKfmHTxfir2w/KUbXLyF0ZixRbKjE2vmI1YHyvY1Xm5glZwzGy3BsLZgN9zdb+wt77m2PaDAyNFmIWNnW+92uVGu3ebQWsNhXny7vT6HDMpj/JOcjxL9jZkFlfESsoAsAofItvSy/vUTi5COFodhnjzexxADX/76V6YDh4wuELzRsOxjjVVD2kuqhd1bKrPKToDpcX61F4rmLDfYZcOyT3J0WRO1B++7VlLR3BG41A/nXrnUeK3dSvKnE1XPCxAse0jJOjLJcsAfMSFvoy17cx8QWSB4oyCS0YfyKCRWex66C31rrJBwedswmSNrkgLM8NiRYkLcAE9Ra3pWPjeFYddYuIQH0lZCf8ANGV/5TVcoqGaaNU7KQRsYY4pDYMe6L5l1sJFLMATcWfY2FYuMiVIiQoJQh1BGcs4YFdwS7s1h1LFrdansBy3PMFaMwNG1/vFkZlsDY93ICTcEWv03FWfhXJ0ULLIxMsi+EtYKp2uijQG3U3PrVGPwaRcVMs0esMKnKw2aSQAED9CaE/icj5TVnFdUQKLAAD097/1rpicUkaF5GCoouWJsAPU0V60qO4JxlMVGZEDAB3TvCx7pte3QEWNjrqL2NSNEKUpQKUpQKUpQKUoaBSozivMMWH0druRcRr3nPsBsPU2HrUHBzrIz5jCBENwCWkt5j5SQNSov6EnQzYt5NAapfFecTOMuEa0ZGs4Hi9Ib77+Miw6XO3b4e8bzq+He+aMlkzMWYoTqCTqSrG1z0dabnguVKClUeONw4kjdG2dWU+zAg/sa1TJLIIhC2vZOc8e2ZkGQ6jax743GoJuLGtuVRviFwtIlbGDplEqDeTZVaP/AFoBt5MosfCCAw8JjY3jZlNig7yEZWQDq2ui2+YXG9V3GYJ8WjzahIRn22S3esvVyl29LAV0usw7pD23B0cA62I0Nj66H1qQwGMaPw3BOh0uDfz6EVz8OZdXaBgwSrOqk5l3va1wPY+lbAwariW7O2ZAymQ7i4IKp7lgCR0Ua+IVTcFwVEY6swFsoLEWB0sSDchQABqNN71a+HccWJVQRBUUaBDa30tasceHvde3Pnlmo6878cjWSLDlwoH3z3IBfKbIFvbMc/esNhH6ioSfiCOjZdWtp3b/ANLVJ8xceidAH7qi5OcrY6fh1Jt/2KpMvF41mw04iT7P23eBQAyIAVdiLXCrmuB9fKtbh9V5Ks82BiKosakm4uzZhp1zX8/Ks/C8JwykF8m40ANt+pq6nlfCH/3eL/KK7LyzhRth4v8AIp/mKfCaePKKj7HERs2Zxbazuzj/AJqmK4VQBYCwHQVzXauDVBxzs+LnWZi/YyDswT3UVlDrlXwhrNbMbtpvV/rX+NiV+I4kuCUXs790sLiKM6jztteucipfkH+zxH/xL/vHEf51aarvI8Y+zuwFg80hA8gpEY/5KsVWeBSlKoUpSgUpSgVV+ZeZjEexgI7X5m0YRg6jTZpCNQuwGrdAZHmTjX2eMBNZZCVjG+oBZmI6hVBNuug61UOH4a3eNyxubnVtTck+bE6mucrrpLWJhuH3L5mOa92JOZmNt3Y6sf5bAAaVjLKcQLM33NrhLWaRehkHRPy7n5vw1L4rDse9GQJALC/hPkD9apmG4kyTEOArqx0FrG92dR7asB5ZvKsnK1Co7FM8EyYiIgMp6+G+3e/Ky3U+VwdwKzWxChM9+7a9/SvJMHNMtyVjRhoCMzEevlUitj8G4smJhWVNmvcHxKw0ZWHRgdDWdWqeC8Ufh2Is/eie2cD5gNA6/nUaW6jTotbQwmMSVA8bBkYXDA3BreXbp7VR+dOMqcbhsICNEkxDj1A7OMf8Tm35RV3NfPHMHFpH4nicQrWdJmRDuMsX3YBHVSAbjrmNaYY/Vc5ZfM3UpjsEIH7OQd0f2Ti9wPwgjUMvS24HmNfQK6WNu0UgEHRXt0yuvdca9fPepLA8WhxyZGskttUYi/8Ah/Gn7+YB1rxXh80DERXAPy2LxsfMjcHzIIJ9aWaSV4YOZpQ/Z3XvWJlOS1gNAo7x39BroTROFxH/AMw8jW10cqh/yG/8WNYWE5oh7aWOVUV2k0YMDEO4iEZjYA3U79Ta5qck4ZCg7TEMoTQ99wE9+gb9/SppUPiF7UCPCxLGjEC4Xx631bxFFtmbWxsBreozm6RDKIEN1w8ZQ/rexe/rlC3rK5g+IChTHgtzoZSLAD/Vg6k+RIsNxfpWcFhmlZMPFdpZmCDr3nOrE9bXJv6Vrjj+1nnfx9I8tzF8Jh2bdoYifcxqTUlXjg8KIo0jXwoqqPZQFH7CvasGxSlKDpNIFBLGwAJJ8gNTVC4aZcRHK0EZLYl2ftGBWJA3hux1ksullB2tcVfyKZaDF4Xw8QQxxLqEUC/UnqT6k3P1rLpSgUpSgUpSgUpSgxsfw9J0KSLcHXyII2Kkaqw8xrVR4jgJMLq5zw9Jbap/tgNAPzjTzC7m71wwuLedSzY1zjsSdEUElrABRdmJ8Kp0LHzvYC5uACamcDyLGUZsQAZXWwK7QjcdmSNWB1LnVrbBe7UpgOVooZzMmbw2SMkZIsxu5jHy5tBbYAECwJqaFSYyJI03xHCPhpOxlHdDq3WxW+6/lPl8puD0vZzOts2YZfO4tarVxvgaYpMsg1HhbQlSdOu4I3Gx+gNa6x3Ln2eXLIg18I1yP/syd2/Ie9+oa1xljpLByMRKWteNVKLceIk6kelOH46fAOXhOeIm7xtex9drq35wD+YHS2fhY1cdxhp0tYj6Vlx4IDfX9q5losXCOboMTGzq2VkUs8bWDqANTbYrp4hcetfPuHfPHnO8js3+Ylv61s3jeDUcPxWKVQFSKRYiB4mkXsS6+SWcgW0bfYLWtcOtoF9//wA17eDtlz3qOhAO/TX1Ht1BribmDGLG0Rmcxt3dbMwB6B7ZhppvtWBxFTmB6WrK4ByviccxXDRF8tszEhUW+ozMdBp5XPpW2Wv1zxy66RQoel+m1zoPby+lbC4v8I3wmEOInmDMrJmRBZQrMFJzNqSLjoOtQ0XD0jIKRofPNe/0OtYZ8+OP49XHw5Z9qxGpJAUEliAAASWJNgBYak+W9bp+Ffw5bCn7VilyzEERx9Ywd2a2naEaW6C/Um2J8N+VTiMQMbKq9nDcQ2GjPsSt91X8XVttF12jjcSIo3kIJCKzEKLsQoJOUXFzpXN5LlEuExr3Y6VA8F5vjxU8sUeqoBlkvpJY2ky6bKSuvXNptVE4/wA2T42yf+XwzXuLgyOApbvkGwU28I3vqSKyOUMHJLLD2IyiFlaR7aKMveT1ZlNrdAcxtpfLfZttIUoKV0FKUoFKUoFKUoFKUoFKUoFKUoFKUoKdzZzlLg8THEkaOrxl+8WU3DZTYgEbW6VncucZTieHk7SJQFkMbIT2imwVr6qPxeXSqVzo5xPEpAjKBh4kjJOozEmQ7fqAJ/LU/wDCOM/ZZXOzzsR9EQfzrnfZtkcT5JKnNAxa2yuxzj9Eu59nv+oV5cI4JLOSs4dIlNnzgK8p/ALE/d28TX72w0uTdrVxar8w0qfxFYJg0jA0kmiQACwsp7S2nSyVSJ+VIm0BZR5KRb6XGlXb4lyqmHhdjomIRupNsrAmw8gbnyAJqqYjjUSgZGEjuQERCGZydgoU6n/18r1hyZZTL+L18WGGWN+kFiOXkMqQQJnlcgLnJb1JPQKBqSBsPUVuLl3gKYOBYo9basxGrufEx9T5dBYdKhuS+VDhyZ8RY4mUWsNREt75QerX8TdbADQa22tcJddseSzesZ0rHxJS/DZxa47l/btEvVD4Vy/G0+FEt2jkcq63sGJRjHe2uXMtiOtx7HY/PAB4fir/AN0/8bafvVFxs4giEv8AcFJP92ysf2B/jWfJf5RrxTeGTacMQUAKAFAAAAAAA2AA2FdnW4IOx0NcROGAINwQCD5g7V2rd5VC4Z8MNFGKnLhbdyMGNe7oLsTmP0y1dsHgUhQJGoRF2UCwH/r69a97UqaAUpXSUnKcts1ja+1+l/SqO9cZqp0XMeIlupZYmA7wWO5BBKsAXYjRgR4elR/EpGRopWZ3ZHVszksRYgnKNFW65hoBvU3BsKlKVQpSlApSlApSlApSlArF4ljRDFJIVLZFLZVBLNYaAAakk6fWsquLUGkWyBXd8rTSFmcX7zM5va1wTqdBW2uV+FnDYWKJvGFu/wCtjmf6ZiR7AVIS4RGILKpINwSoJBGxF9jXoBUk0kjmuk8oRSzEBVBJJNgANST6WrvVc+IjkcOxAHzhEPtJIkZ/ZjXUXxUBx77e7YnURgukIPRFazMR+JyLn0CjzrO+GfAUZ5cXkUWZo47KBtpI2g1N+7f0bzrW2H4ziIVMMRHeYqgKXYM7WATUaljsQdzW/eAcJGFw0MI17NApP4j8xPqWufrWX+OzLdbXllwkiQpSlaMUBz5gnm4dio4xdmiawG5t3iB6kAgetq0hPxmeZcjyFo7AkBV7y6EXIW7XsPcm1fR1qqGE+HEMeM7dXPZBu0EGUZVlvcENe+QElglrBje+gAs1+xL9fl0muVcE8OCw8UnjjijVvQhQCPpt9Kla4ArmopSlKBSlY5x6doIsw7RlLhb6lVIUn2uwFBReapxhcbe2ky5h0F/A9z6FUP8AiqA4zzMHhcW3DWIDfhYaXFjVh+K8IthnOoDup9QwVv8A7dU/jWLWSMIgJBZRexAFzlAF+uvSs76lbwFKUrRSlKUClKUClKUClKUClKUClKUCo7mDgy4vDvAzMgkt3ltmFmDAi+l7rUjSgr3BeRMHhnEiRZpRtLITJJr5FtF+gFWEClKoUpSoFKUoFKUoFKVXOcXxoVBg1JDZg5XJ2g2y5TIwVQe9c6nw260HpzNzfHgxl/tJmF0iB1Pq5+RPU6mxsDWt+Az4nEcWSRWzy3VpW/0ccfVQOi5SVA8zfe5qc4X8OsS5LTOsAfx5WM0z33zOwCgnz73tV54LwCHCJkhQKCbsd2Y+bNuT/LpauexWfip/YYf/AG4/6b1V48IZp8PGNc06E/pQ52/4VP7edWv4oRlo8MqglmnsqgXZj2b2AHn76AXJ2qT5X5Y+zjtJLNO4sbarGt75E/qfmI8gAFm6LFSlK6ClKUClKUClKUClKUClKUClKUClKUClKUClKUClKUClKUCuDSlKOaUpQYON/toPd/8Apms1dqUqxXNKUqIUpSgUpS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pic>
        <p:nvPicPr>
          <p:cNvPr id="66564" name="Picture 4" descr="http://hacialacima.com/dinero_foto_19328zatgjcyvqp.jpg"/>
          <p:cNvPicPr>
            <a:picLocks noChangeAspect="1" noChangeArrowheads="1"/>
          </p:cNvPicPr>
          <p:nvPr/>
        </p:nvPicPr>
        <p:blipFill>
          <a:blip r:embed="rId2"/>
          <a:srcRect/>
          <a:stretch>
            <a:fillRect/>
          </a:stretch>
        </p:blipFill>
        <p:spPr bwMode="auto">
          <a:xfrm>
            <a:off x="4857752" y="1928802"/>
            <a:ext cx="3857632" cy="3857632"/>
          </a:xfrm>
          <a:prstGeom prst="rect">
            <a:avLst/>
          </a:prstGeom>
          <a:noFill/>
        </p:spPr>
      </p:pic>
    </p:spTree>
  </p:cSld>
  <p:clrMapOvr>
    <a:masterClrMapping/>
  </p:clrMapOvr>
  <p:transition>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APORTES PARA FISCALES EN EL SERVICIO DOMESTICO </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257676" cy="4554551"/>
          </a:xfrm>
        </p:spPr>
        <p:txBody>
          <a:bodyPr>
            <a:normAutofit fontScale="85000" lnSpcReduction="10000"/>
          </a:bodyPr>
          <a:lstStyle/>
          <a:p>
            <a:r>
              <a:rPr lang="es-CO" sz="2800" dirty="0" smtClean="0">
                <a:latin typeface="Bookman Old Style" pitchFamily="18" charset="0"/>
              </a:rPr>
              <a:t>Las personas naturales que contraten empleados del servicio doméstico no están en la obligación de pagar aportes parafiscales por ellos por cuanto la familia, que es donde existe la figura del servicio doméstico, no es una unidad económica lo que la exime del pago de estos aportes.</a:t>
            </a:r>
            <a:endParaRPr lang="es-CO" sz="2800" dirty="0">
              <a:latin typeface="Bookman Old Style" pitchFamily="18" charset="0"/>
            </a:endParaRPr>
          </a:p>
        </p:txBody>
      </p:sp>
      <p:pic>
        <p:nvPicPr>
          <p:cNvPr id="67586" name="Picture 2" descr="http://1.bp.blogspot.com/_QFGqo4Ux3yE/TTm6GPah_BI/AAAAAAAAAzM/tLsgJtsSqSM/s400/ben56.bmp"/>
          <p:cNvPicPr>
            <a:picLocks noChangeAspect="1" noChangeArrowheads="1"/>
          </p:cNvPicPr>
          <p:nvPr/>
        </p:nvPicPr>
        <p:blipFill>
          <a:blip r:embed="rId2"/>
          <a:srcRect/>
          <a:stretch>
            <a:fillRect/>
          </a:stretch>
        </p:blipFill>
        <p:spPr bwMode="auto">
          <a:xfrm>
            <a:off x="4733916" y="1928802"/>
            <a:ext cx="3771924" cy="3429024"/>
          </a:xfrm>
          <a:prstGeom prst="rect">
            <a:avLst/>
          </a:prstGeom>
          <a:noFill/>
        </p:spPr>
      </p:pic>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REGLAMENTO INTERNO DEL TRABAJADOR </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14800" cy="4554551"/>
          </a:xfrm>
        </p:spPr>
        <p:txBody>
          <a:bodyPr>
            <a:normAutofit fontScale="92500" lnSpcReduction="20000"/>
          </a:bodyPr>
          <a:lstStyle/>
          <a:p>
            <a:endParaRPr lang="es-CO" sz="2800" dirty="0" smtClean="0"/>
          </a:p>
          <a:p>
            <a:r>
              <a:rPr lang="es-CO" sz="2800" dirty="0" smtClean="0">
                <a:latin typeface="Bookman Old Style" pitchFamily="18" charset="0"/>
              </a:rPr>
              <a:t> Este Reglamento hace parte de los contratos individuales de trabajo, celebrados o que se celebren con todos los trabajadores, salvo estipulaciones en contrario que sin embargo solo pueden ser favorables al trabajador. </a:t>
            </a:r>
            <a:endParaRPr lang="es-CO" sz="2800" dirty="0">
              <a:latin typeface="Bookman Old Style" pitchFamily="18" charset="0"/>
            </a:endParaRPr>
          </a:p>
        </p:txBody>
      </p:sp>
      <p:pic>
        <p:nvPicPr>
          <p:cNvPr id="68610" name="Picture 2" descr="http://www.asmetsalud.org.co/normatividad/imagenes/Asmet.JPG"/>
          <p:cNvPicPr>
            <a:picLocks noChangeAspect="1" noChangeArrowheads="1"/>
          </p:cNvPicPr>
          <p:nvPr/>
        </p:nvPicPr>
        <p:blipFill>
          <a:blip r:embed="rId2"/>
          <a:srcRect/>
          <a:stretch>
            <a:fillRect/>
          </a:stretch>
        </p:blipFill>
        <p:spPr bwMode="auto">
          <a:xfrm>
            <a:off x="4857752" y="2071678"/>
            <a:ext cx="3571328" cy="3071834"/>
          </a:xfrm>
          <a:prstGeom prst="rect">
            <a:avLst/>
          </a:prstGeom>
          <a:noFill/>
        </p:spPr>
      </p:pic>
    </p:spTree>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LIQUIDACION DEL CONTRATO DE TRABAJO </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86238" cy="4554551"/>
          </a:xfrm>
        </p:spPr>
        <p:txBody>
          <a:bodyPr>
            <a:normAutofit fontScale="85000" lnSpcReduction="20000"/>
          </a:bodyPr>
          <a:lstStyle/>
          <a:p>
            <a:r>
              <a:rPr lang="es-CO" sz="2800" dirty="0" smtClean="0">
                <a:latin typeface="Bookman Old Style" pitchFamily="18" charset="0"/>
              </a:rPr>
              <a:t>Finalización el tiempo pactado en el caso de los contratos de trabajo a término fijo.</a:t>
            </a:r>
            <a:br>
              <a:rPr lang="es-CO" sz="2800" dirty="0" smtClean="0">
                <a:latin typeface="Bookman Old Style" pitchFamily="18" charset="0"/>
              </a:rPr>
            </a:br>
            <a:endParaRPr lang="es-CO" sz="2800" dirty="0" smtClean="0">
              <a:latin typeface="Bookman Old Style" pitchFamily="18" charset="0"/>
            </a:endParaRPr>
          </a:p>
          <a:p>
            <a:r>
              <a:rPr lang="es-CO" sz="2800" dirty="0" smtClean="0">
                <a:latin typeface="Bookman Old Style" pitchFamily="18" charset="0"/>
              </a:rPr>
              <a:t> Retiro del trabajador por jubilación.</a:t>
            </a:r>
            <a:br>
              <a:rPr lang="es-CO" sz="2800" dirty="0" smtClean="0">
                <a:latin typeface="Bookman Old Style" pitchFamily="18" charset="0"/>
              </a:rPr>
            </a:br>
            <a:endParaRPr lang="es-CO" sz="2800" dirty="0" smtClean="0">
              <a:latin typeface="Bookman Old Style" pitchFamily="18" charset="0"/>
            </a:endParaRPr>
          </a:p>
          <a:p>
            <a:r>
              <a:rPr lang="es-CO" sz="2800" dirty="0" smtClean="0">
                <a:latin typeface="Bookman Old Style" pitchFamily="18" charset="0"/>
              </a:rPr>
              <a:t> Terminación unilateral por cualquiera de las partes en cualquier momento. Aplica para contratos a término fijo y para indefinidos.</a:t>
            </a:r>
            <a:endParaRPr lang="es-CO" sz="2800" dirty="0">
              <a:latin typeface="Bookman Old Style" pitchFamily="18" charset="0"/>
            </a:endParaRPr>
          </a:p>
        </p:txBody>
      </p:sp>
      <p:pic>
        <p:nvPicPr>
          <p:cNvPr id="69634" name="Picture 2" descr="http://www.ucel.edu.ar/img/contenidos/curso-liquidacion-sueldos.jpg"/>
          <p:cNvPicPr>
            <a:picLocks noChangeAspect="1" noChangeArrowheads="1"/>
          </p:cNvPicPr>
          <p:nvPr/>
        </p:nvPicPr>
        <p:blipFill>
          <a:blip r:embed="rId2"/>
          <a:srcRect/>
          <a:stretch>
            <a:fillRect/>
          </a:stretch>
        </p:blipFill>
        <p:spPr bwMode="auto">
          <a:xfrm>
            <a:off x="4714876" y="2000240"/>
            <a:ext cx="4000528" cy="3714776"/>
          </a:xfrm>
          <a:prstGeom prst="rect">
            <a:avLst/>
          </a:prstGeom>
          <a:noFill/>
        </p:spPr>
      </p:pic>
    </p:spTree>
  </p:cSld>
  <p:clrMapOvr>
    <a:masterClrMapping/>
  </p:clrMapOvr>
  <p:transition>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JORNADA DE TRABAJO</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14800" cy="4554551"/>
          </a:xfrm>
        </p:spPr>
        <p:txBody>
          <a:bodyPr>
            <a:normAutofit fontScale="92500" lnSpcReduction="20000"/>
          </a:bodyPr>
          <a:lstStyle/>
          <a:p>
            <a:r>
              <a:rPr lang="es-CO" sz="2800" dirty="0" smtClean="0">
                <a:latin typeface="Bookman Old Style" pitchFamily="18" charset="0"/>
              </a:rPr>
              <a:t>En cuanto a la Jornada de Trabajo, es importante tener claro cuál es la duración máxima de la jornada de trabajo, para lo cual habremos de remitirnos a lo señalado en el artículo 161 del Código Sustantivo del Trabajo</a:t>
            </a:r>
            <a:endParaRPr lang="es-CO" sz="2800" dirty="0">
              <a:latin typeface="Bookman Old Style" pitchFamily="18" charset="0"/>
            </a:endParaRPr>
          </a:p>
        </p:txBody>
      </p:sp>
      <p:pic>
        <p:nvPicPr>
          <p:cNvPr id="71682" name="Picture 2" descr="http://zonaempresas.com/wp-content/uploads/2010/08/B1-2.gif"/>
          <p:cNvPicPr>
            <a:picLocks noChangeAspect="1" noChangeArrowheads="1"/>
          </p:cNvPicPr>
          <p:nvPr/>
        </p:nvPicPr>
        <p:blipFill>
          <a:blip r:embed="rId2"/>
          <a:srcRect/>
          <a:stretch>
            <a:fillRect/>
          </a:stretch>
        </p:blipFill>
        <p:spPr bwMode="auto">
          <a:xfrm>
            <a:off x="4929190" y="1714488"/>
            <a:ext cx="3600450" cy="4495800"/>
          </a:xfrm>
          <a:prstGeom prst="rect">
            <a:avLst/>
          </a:prstGeom>
          <a:noFill/>
        </p:spPr>
      </p:pic>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JORNADA LABORAL ORDINARIA </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257676" cy="4554551"/>
          </a:xfrm>
        </p:spPr>
        <p:txBody>
          <a:bodyPr>
            <a:normAutofit/>
          </a:bodyPr>
          <a:lstStyle/>
          <a:p>
            <a:r>
              <a:rPr lang="es-CO" sz="2800" dirty="0" smtClean="0">
                <a:latin typeface="Bookman Old Style" pitchFamily="18" charset="0"/>
              </a:rPr>
              <a:t>La jornada ordinaria de trabajo es la que convengan las partes, o a falta de convenio, la máxima legal.</a:t>
            </a:r>
            <a:endParaRPr lang="es-CO" sz="2800" dirty="0">
              <a:latin typeface="Bookman Old Style" pitchFamily="18" charset="0"/>
            </a:endParaRPr>
          </a:p>
        </p:txBody>
      </p:sp>
      <p:pic>
        <p:nvPicPr>
          <p:cNvPr id="70658" name="Picture 2" descr="http://www.ugt.es/juventud/observatorio2006/media/02_02.gif"/>
          <p:cNvPicPr>
            <a:picLocks noChangeAspect="1" noChangeArrowheads="1"/>
          </p:cNvPicPr>
          <p:nvPr/>
        </p:nvPicPr>
        <p:blipFill>
          <a:blip r:embed="rId2"/>
          <a:srcRect/>
          <a:stretch>
            <a:fillRect/>
          </a:stretch>
        </p:blipFill>
        <p:spPr bwMode="auto">
          <a:xfrm>
            <a:off x="4938699" y="2000240"/>
            <a:ext cx="3562373" cy="3643338"/>
          </a:xfrm>
          <a:prstGeom prst="rect">
            <a:avLst/>
          </a:prstGeom>
          <a:noFill/>
        </p:spPr>
      </p:pic>
    </p:spTree>
  </p:cSld>
  <p:clrMapOvr>
    <a:masterClrMapping/>
  </p:clrMapOvr>
  <p:transition>
    <p:plus/>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JORNADA MAXIMA</a:t>
            </a:r>
            <a:endParaRPr lang="es-CO" sz="3200" dirty="0">
              <a:latin typeface="Bookman Old Style" pitchFamily="18" charset="0"/>
            </a:endParaRPr>
          </a:p>
        </p:txBody>
      </p:sp>
      <p:sp>
        <p:nvSpPr>
          <p:cNvPr id="3" name="2 Marcador de contenido"/>
          <p:cNvSpPr>
            <a:spLocks noGrp="1"/>
          </p:cNvSpPr>
          <p:nvPr>
            <p:ph idx="1"/>
          </p:nvPr>
        </p:nvSpPr>
        <p:spPr>
          <a:xfrm>
            <a:off x="457200" y="1500174"/>
            <a:ext cx="4114800" cy="4625989"/>
          </a:xfrm>
        </p:spPr>
        <p:txBody>
          <a:bodyPr>
            <a:normAutofit fontScale="85000" lnSpcReduction="20000"/>
          </a:bodyPr>
          <a:lstStyle/>
          <a:p>
            <a:r>
              <a:rPr lang="es-CO" sz="2800" dirty="0" smtClean="0">
                <a:latin typeface="Bookman Old Style" pitchFamily="18" charset="0"/>
              </a:rPr>
              <a:t>La jornada máxima significa que el trabajador no puede laborar más de las horas máximas permitidas por la ley, que en este caso es de 8 horas diarias, mas no significa que el trabajador por obligación debe laborar las 8 horas diarias, puesto que ya no sería máxima sino mínimo</a:t>
            </a:r>
            <a:endParaRPr lang="es-CO" sz="2800" dirty="0">
              <a:latin typeface="Bookman Old Style" pitchFamily="18" charset="0"/>
            </a:endParaRPr>
          </a:p>
        </p:txBody>
      </p:sp>
      <p:pic>
        <p:nvPicPr>
          <p:cNvPr id="72706" name="Picture 2" descr="http://cordobasemueve.org.ar/blog/wp-content/uploads/explotacion2.jpg"/>
          <p:cNvPicPr>
            <a:picLocks noChangeAspect="1" noChangeArrowheads="1"/>
          </p:cNvPicPr>
          <p:nvPr/>
        </p:nvPicPr>
        <p:blipFill>
          <a:blip r:embed="rId2"/>
          <a:srcRect/>
          <a:stretch>
            <a:fillRect/>
          </a:stretch>
        </p:blipFill>
        <p:spPr bwMode="auto">
          <a:xfrm>
            <a:off x="4786314" y="1928802"/>
            <a:ext cx="3810000" cy="3714776"/>
          </a:xfrm>
          <a:prstGeom prst="rect">
            <a:avLst/>
          </a:prstGeom>
          <a:noFill/>
        </p:spPr>
      </p:pic>
    </p:spTree>
  </p:cSld>
  <p:clrMapOvr>
    <a:masterClrMapping/>
  </p:clrMapOvr>
  <p:transition>
    <p:newsflash/>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TRABAJO SUPLEMENTARIO </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329114" cy="4554551"/>
          </a:xfrm>
        </p:spPr>
        <p:txBody>
          <a:bodyPr>
            <a:normAutofit fontScale="85000" lnSpcReduction="20000"/>
          </a:bodyPr>
          <a:lstStyle/>
          <a:p>
            <a:r>
              <a:rPr lang="es-CO" sz="2800" dirty="0" smtClean="0">
                <a:latin typeface="Bookman Old Style" pitchFamily="18" charset="0"/>
              </a:rPr>
              <a:t>Puede ocurrir que una persona se vea impelida a trabajar horas extras, caso en el cual se le debe una justa remuneración. El derecho, pues, en el caso de la jornada extra no es en sí la facultad de hacer una labor suplementaria, sino la remuneración que ella genera.</a:t>
            </a:r>
          </a:p>
          <a:p>
            <a:pPr>
              <a:buNone/>
            </a:pPr>
            <a:r>
              <a:rPr lang="es-CO" sz="2800" dirty="0" smtClean="0"/>
              <a:t/>
            </a:r>
            <a:br>
              <a:rPr lang="es-CO" sz="2800" dirty="0" smtClean="0"/>
            </a:br>
            <a:endParaRPr lang="es-CO" sz="2800" dirty="0">
              <a:latin typeface="Bookman Old Style" pitchFamily="18" charset="0"/>
            </a:endParaRPr>
          </a:p>
        </p:txBody>
      </p:sp>
      <p:pic>
        <p:nvPicPr>
          <p:cNvPr id="73730" name="Picture 2" descr="http://www.actualicese.com/_ig/img/fotos/relojesjuntos.jpg"/>
          <p:cNvPicPr>
            <a:picLocks noChangeAspect="1" noChangeArrowheads="1"/>
          </p:cNvPicPr>
          <p:nvPr/>
        </p:nvPicPr>
        <p:blipFill>
          <a:blip r:embed="rId2"/>
          <a:srcRect/>
          <a:stretch>
            <a:fillRect/>
          </a:stretch>
        </p:blipFill>
        <p:spPr bwMode="auto">
          <a:xfrm>
            <a:off x="4857752" y="1928802"/>
            <a:ext cx="3631395" cy="285752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A</a:t>
            </a:r>
            <a:r>
              <a:rPr lang="es-ES" sz="3600" dirty="0" smtClean="0">
                <a:latin typeface="Bookman Old Style" pitchFamily="18" charset="0"/>
              </a:rPr>
              <a:t>rticulo</a:t>
            </a:r>
            <a:r>
              <a:rPr lang="es-ES" sz="3200" dirty="0" smtClean="0">
                <a:latin typeface="Bookman Old Style" pitchFamily="18" charset="0"/>
              </a:rPr>
              <a:t> 18</a:t>
            </a:r>
            <a:endParaRPr lang="es-CO" sz="3200" dirty="0">
              <a:latin typeface="Bookman Old Style" pitchFamily="18" charset="0"/>
            </a:endParaRPr>
          </a:p>
        </p:txBody>
      </p:sp>
      <p:sp>
        <p:nvSpPr>
          <p:cNvPr id="3" name="2 Marcador de contenido"/>
          <p:cNvSpPr>
            <a:spLocks noGrp="1"/>
          </p:cNvSpPr>
          <p:nvPr>
            <p:ph idx="1"/>
          </p:nvPr>
        </p:nvSpPr>
        <p:spPr>
          <a:xfrm>
            <a:off x="457200" y="1500174"/>
            <a:ext cx="3686172" cy="4625989"/>
          </a:xfrm>
        </p:spPr>
        <p:txBody>
          <a:bodyPr>
            <a:normAutofit/>
          </a:bodyPr>
          <a:lstStyle/>
          <a:p>
            <a:pPr>
              <a:buNone/>
            </a:pPr>
            <a:r>
              <a:rPr lang="es-ES" sz="2800" dirty="0" smtClean="0">
                <a:latin typeface="Bookman Old Style" pitchFamily="18" charset="0"/>
              </a:rPr>
              <a:t>   ARTICULO 18: Para la interpretación de este Código debe </a:t>
            </a:r>
            <a:r>
              <a:rPr lang="es-CO" sz="2800" dirty="0" smtClean="0">
                <a:latin typeface="Bookman Old Style" pitchFamily="18" charset="0"/>
              </a:rPr>
              <a:t>tomarse en cuenta su finalidad, expresada en el articulo 1.</a:t>
            </a:r>
            <a:endParaRPr lang="es-ES" sz="2800" dirty="0" smtClean="0">
              <a:latin typeface="Bookman Old Style" pitchFamily="18" charset="0"/>
            </a:endParaRPr>
          </a:p>
        </p:txBody>
      </p:sp>
      <p:pic>
        <p:nvPicPr>
          <p:cNvPr id="18434" name="Picture 2" descr="http://static.photaki.com/hojas-otonales-y-hojas-de-libros_363140.jpg"/>
          <p:cNvPicPr>
            <a:picLocks noChangeAspect="1" noChangeArrowheads="1"/>
          </p:cNvPicPr>
          <p:nvPr/>
        </p:nvPicPr>
        <p:blipFill>
          <a:blip r:embed="rId2"/>
          <a:srcRect/>
          <a:stretch>
            <a:fillRect/>
          </a:stretch>
        </p:blipFill>
        <p:spPr bwMode="auto">
          <a:xfrm>
            <a:off x="4143372" y="1643050"/>
            <a:ext cx="4425830" cy="3075458"/>
          </a:xfrm>
          <a:prstGeom prst="rect">
            <a:avLst/>
          </a:prstGeom>
          <a:noFill/>
        </p:spPr>
      </p:pic>
    </p:spTree>
  </p:cSld>
  <p:clrMapOvr>
    <a:masterClrMapping/>
  </p:clrMapOvr>
  <p:transition>
    <p:wheel spokes="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TRABAJO NOCTURNO</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043362" cy="4554551"/>
          </a:xfrm>
        </p:spPr>
        <p:txBody>
          <a:bodyPr>
            <a:normAutofit/>
          </a:bodyPr>
          <a:lstStyle/>
          <a:p>
            <a:r>
              <a:rPr lang="es-CO" sz="2800" dirty="0" smtClean="0">
                <a:latin typeface="Bookman Old Style" pitchFamily="18" charset="0"/>
              </a:rPr>
              <a:t>Trabajo nocturno es el comprendido entre las veintidós horas (10:00 p.m.) y las seis horas (6:00 a.m.).</a:t>
            </a:r>
            <a:endParaRPr lang="es-CO" sz="2800" dirty="0">
              <a:latin typeface="Bookman Old Style" pitchFamily="18" charset="0"/>
            </a:endParaRPr>
          </a:p>
        </p:txBody>
      </p:sp>
      <p:pic>
        <p:nvPicPr>
          <p:cNvPr id="74754" name="Picture 2" descr="http://odstatic.com/sanamente.com/trabajonocturno-300x180.jpg"/>
          <p:cNvPicPr>
            <a:picLocks noChangeAspect="1" noChangeArrowheads="1"/>
          </p:cNvPicPr>
          <p:nvPr/>
        </p:nvPicPr>
        <p:blipFill>
          <a:blip r:embed="rId2"/>
          <a:srcRect/>
          <a:stretch>
            <a:fillRect/>
          </a:stretch>
        </p:blipFill>
        <p:spPr bwMode="auto">
          <a:xfrm>
            <a:off x="4595793" y="1785926"/>
            <a:ext cx="4167216" cy="3286148"/>
          </a:xfrm>
          <a:prstGeom prst="rect">
            <a:avLst/>
          </a:prstGeom>
          <a:noFill/>
        </p:spPr>
      </p:pic>
    </p:spTree>
  </p:cSld>
  <p:clrMapOvr>
    <a:masterClrMapping/>
  </p:clrMapOvr>
  <p:transition>
    <p:wheel spokes="8"/>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TRABAJO DOMINICAL Y FESTIVO</a:t>
            </a:r>
            <a:endParaRPr lang="es-CO" sz="3200" dirty="0">
              <a:latin typeface="Bookman Old Style" pitchFamily="18" charset="0"/>
            </a:endParaRPr>
          </a:p>
        </p:txBody>
      </p:sp>
      <p:sp>
        <p:nvSpPr>
          <p:cNvPr id="3" name="2 Marcador de contenido"/>
          <p:cNvSpPr>
            <a:spLocks noGrp="1"/>
          </p:cNvSpPr>
          <p:nvPr>
            <p:ph idx="1"/>
          </p:nvPr>
        </p:nvSpPr>
        <p:spPr>
          <a:xfrm>
            <a:off x="457200" y="1500174"/>
            <a:ext cx="4186238" cy="4625989"/>
          </a:xfrm>
        </p:spPr>
        <p:txBody>
          <a:bodyPr>
            <a:normAutofit fontScale="92500" lnSpcReduction="10000"/>
          </a:bodyPr>
          <a:lstStyle/>
          <a:p>
            <a:r>
              <a:rPr lang="es-CO" sz="2800" dirty="0" smtClean="0">
                <a:latin typeface="Bookman Old Style" pitchFamily="18" charset="0"/>
              </a:rPr>
              <a:t>Cuando todo parecía estar claro respecto a la forma como se debe pagar una hora de trabajo dominical o festiva, el ministerio de la protección social ha expedido un oficio donde parece reinventar el procedimiento a utilizar.</a:t>
            </a:r>
            <a:endParaRPr lang="es-CO" sz="2800" dirty="0">
              <a:latin typeface="Bookman Old Style" pitchFamily="18" charset="0"/>
            </a:endParaRPr>
          </a:p>
        </p:txBody>
      </p:sp>
      <p:pic>
        <p:nvPicPr>
          <p:cNvPr id="75778" name="Picture 2" descr="http://1.bp.blogspot.com/-A3EaAbI0B1c/Tb8jA-sDr8I/AAAAAAAAAAQ/rrpF1wwIx5Q/s1600/un-empleado-de-oficina-que-trabaja-en-horas-extras-thumb9070091.jpg"/>
          <p:cNvPicPr>
            <a:picLocks noChangeAspect="1" noChangeArrowheads="1"/>
          </p:cNvPicPr>
          <p:nvPr/>
        </p:nvPicPr>
        <p:blipFill>
          <a:blip r:embed="rId2"/>
          <a:srcRect/>
          <a:stretch>
            <a:fillRect/>
          </a:stretch>
        </p:blipFill>
        <p:spPr bwMode="auto">
          <a:xfrm>
            <a:off x="4643438" y="1928802"/>
            <a:ext cx="3509130" cy="3462343"/>
          </a:xfrm>
          <a:prstGeom prst="rect">
            <a:avLst/>
          </a:prstGeom>
          <a:noFill/>
        </p:spPr>
      </p:pic>
    </p:spTree>
  </p:cSld>
  <p:clrMapOvr>
    <a:masterClrMapping/>
  </p:clrMapOvr>
  <p:transition>
    <p:strips dir="l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DESCANSO COMPENSATORIO REMUNERADO</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329114" cy="4554551"/>
          </a:xfrm>
        </p:spPr>
        <p:txBody>
          <a:bodyPr>
            <a:normAutofit fontScale="70000" lnSpcReduction="20000"/>
          </a:bodyPr>
          <a:lstStyle/>
          <a:p>
            <a:r>
              <a:rPr lang="es-CO" sz="2800" dirty="0" smtClean="0">
                <a:latin typeface="Bookman Old Style" pitchFamily="18" charset="0"/>
              </a:rPr>
              <a:t>Cuando se trabajan los domingos de forma habitual, el trabajador tiene derecho a un día de descanso compensatorio remunerado en la semana siguiente.</a:t>
            </a:r>
          </a:p>
          <a:p>
            <a:r>
              <a:rPr lang="es-CO" sz="2800" dirty="0" smtClean="0">
                <a:latin typeface="Bookman Old Style" pitchFamily="18" charset="0"/>
              </a:rPr>
              <a:t>Siempre que un trabajador labore los domingos de forma habitual, tiene derecho a que en la semana siguiente al domingo trabajado, el empleador le conceda un día de descanso compensatorio remunerado por cada domingo trabajado</a:t>
            </a:r>
          </a:p>
          <a:p>
            <a:endParaRPr lang="es-CO" sz="2800" dirty="0">
              <a:latin typeface="Bookman Old Style" pitchFamily="18" charset="0"/>
            </a:endParaRPr>
          </a:p>
        </p:txBody>
      </p:sp>
      <p:pic>
        <p:nvPicPr>
          <p:cNvPr id="76802" name="Picture 2" descr="http://1.bp.blogspot.com/_uQtTC1xWd2I/TFRRgAB6uFI/AAAAAAAAAf0/JBe1ai26QXA/s1600/derecho_al_descanso.jpg"/>
          <p:cNvPicPr>
            <a:picLocks noChangeAspect="1" noChangeArrowheads="1"/>
          </p:cNvPicPr>
          <p:nvPr/>
        </p:nvPicPr>
        <p:blipFill>
          <a:blip r:embed="rId2"/>
          <a:srcRect/>
          <a:stretch>
            <a:fillRect/>
          </a:stretch>
        </p:blipFill>
        <p:spPr bwMode="auto">
          <a:xfrm>
            <a:off x="4857752" y="1928802"/>
            <a:ext cx="3500462" cy="3500462"/>
          </a:xfrm>
          <a:prstGeom prst="rect">
            <a:avLst/>
          </a:prstGeom>
          <a:noFill/>
        </p:spPr>
      </p:pic>
    </p:spTree>
  </p:cSld>
  <p:clrMapOvr>
    <a:masterClrMapping/>
  </p:clrMapOvr>
  <p:transition>
    <p:circl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REMUNERACION DEL TRABAJO NOCTURNO</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86238" cy="4554551"/>
          </a:xfrm>
        </p:spPr>
        <p:txBody>
          <a:bodyPr>
            <a:normAutofit/>
          </a:bodyPr>
          <a:lstStyle/>
          <a:p>
            <a:pPr>
              <a:buNone/>
            </a:pPr>
            <a:r>
              <a:rPr lang="es-ES" sz="2800" dirty="0" smtClean="0">
                <a:latin typeface="Bookman Old Style" pitchFamily="18" charset="0"/>
              </a:rPr>
              <a:t>   El trabajo nocturno por el solo hecho de ser nocturno se remunera con un recargo de 35% sobre el valor trabajado.</a:t>
            </a:r>
            <a:endParaRPr lang="es-CO" sz="2800" dirty="0" smtClean="0">
              <a:latin typeface="Bookman Old Style" pitchFamily="18" charset="0"/>
            </a:endParaRPr>
          </a:p>
        </p:txBody>
      </p:sp>
      <p:pic>
        <p:nvPicPr>
          <p:cNvPr id="77826" name="Picture 2" descr="http://zonaempresas.com/wp-content/uploads/2011/01/trabajo_nocturno_01.jpg"/>
          <p:cNvPicPr>
            <a:picLocks noChangeAspect="1" noChangeArrowheads="1"/>
          </p:cNvPicPr>
          <p:nvPr/>
        </p:nvPicPr>
        <p:blipFill>
          <a:blip r:embed="rId2"/>
          <a:srcRect/>
          <a:stretch>
            <a:fillRect/>
          </a:stretch>
        </p:blipFill>
        <p:spPr bwMode="auto">
          <a:xfrm>
            <a:off x="4643438" y="1785926"/>
            <a:ext cx="3401473" cy="4107440"/>
          </a:xfrm>
          <a:prstGeom prst="rect">
            <a:avLst/>
          </a:prstGeom>
          <a:noFill/>
        </p:spPr>
      </p:pic>
    </p:spTree>
  </p:cSld>
  <p:clrMapOvr>
    <a:masterClrMapping/>
  </p:clrMapOvr>
  <p:transition>
    <p:diamon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REMUNERACION DEL TRABAJO DOMINICAL Y FESTIVO </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86238" cy="4554551"/>
          </a:xfrm>
        </p:spPr>
        <p:txBody>
          <a:bodyPr>
            <a:normAutofit fontScale="92500"/>
          </a:bodyPr>
          <a:lstStyle/>
          <a:p>
            <a:r>
              <a:rPr lang="es-CO" sz="2800" dirty="0" smtClean="0">
                <a:latin typeface="Bookman Old Style" pitchFamily="18" charset="0"/>
              </a:rPr>
              <a:t>Tal como lo establece el numeral 1 del artículo 179 del Código Sustantivo, 1. El trabajo en domingo y festivos se remunerará con un recargo del 75% sobre el salario ordinario en proporción a las horas laboradas</a:t>
            </a:r>
            <a:endParaRPr lang="es-CO" sz="2800" dirty="0">
              <a:latin typeface="Bookman Old Style" pitchFamily="18" charset="0"/>
            </a:endParaRPr>
          </a:p>
        </p:txBody>
      </p:sp>
      <p:pic>
        <p:nvPicPr>
          <p:cNvPr id="78850" name="Picture 2" descr="http://www.lared.com.co/NoticiasLaborales/1667.jpg"/>
          <p:cNvPicPr>
            <a:picLocks noChangeAspect="1" noChangeArrowheads="1"/>
          </p:cNvPicPr>
          <p:nvPr/>
        </p:nvPicPr>
        <p:blipFill>
          <a:blip r:embed="rId2"/>
          <a:srcRect/>
          <a:stretch>
            <a:fillRect/>
          </a:stretch>
        </p:blipFill>
        <p:spPr bwMode="auto">
          <a:xfrm>
            <a:off x="4872392" y="2071678"/>
            <a:ext cx="3526106" cy="3929090"/>
          </a:xfrm>
          <a:prstGeom prst="rect">
            <a:avLst/>
          </a:prstGeom>
          <a:noFill/>
        </p:spPr>
      </p:pic>
    </p:spTree>
  </p:cSld>
  <p:clrMapOvr>
    <a:masterClrMapping/>
  </p:clrMapOvr>
  <p:transition>
    <p:plus/>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REMUNERACION DEL TRABAJO EXTRA</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043362" cy="4554551"/>
          </a:xfrm>
        </p:spPr>
        <p:txBody>
          <a:bodyPr>
            <a:normAutofit/>
          </a:bodyPr>
          <a:lstStyle/>
          <a:p>
            <a:r>
              <a:rPr lang="es-CO" sz="2800" dirty="0" smtClean="0">
                <a:latin typeface="Bookman Old Style" pitchFamily="18" charset="0"/>
              </a:rPr>
              <a:t>El trabajo extra nocturno se remunera con un recargo del setenta y cinco por ciento (75%) sobre el valor del trabajo ordinario diurno</a:t>
            </a:r>
            <a:endParaRPr lang="es-CO" sz="2800" dirty="0">
              <a:latin typeface="Bookman Old Style" pitchFamily="18" charset="0"/>
            </a:endParaRPr>
          </a:p>
        </p:txBody>
      </p:sp>
      <p:pic>
        <p:nvPicPr>
          <p:cNvPr id="1026" name="Picture 2" descr="http://4.bp.blogspot.com/_PJ0119_-xdE/S7N28sXYOcI/AAAAAAAABr4/nqE_8L9WBjk/s400/trabajo_nocturno_final.jpg"/>
          <p:cNvPicPr>
            <a:picLocks noChangeAspect="1" noChangeArrowheads="1"/>
          </p:cNvPicPr>
          <p:nvPr/>
        </p:nvPicPr>
        <p:blipFill>
          <a:blip r:embed="rId2"/>
          <a:srcRect/>
          <a:stretch>
            <a:fillRect/>
          </a:stretch>
        </p:blipFill>
        <p:spPr bwMode="auto">
          <a:xfrm>
            <a:off x="4714876" y="1640354"/>
            <a:ext cx="3167067" cy="3824384"/>
          </a:xfrm>
          <a:prstGeom prst="rect">
            <a:avLst/>
          </a:prstGeom>
          <a:noFill/>
        </p:spPr>
      </p:pic>
    </p:spTree>
  </p:cSld>
  <p:clrMapOvr>
    <a:masterClrMapping/>
  </p:clrMapOvr>
  <p:transition>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200" dirty="0" smtClean="0">
                <a:latin typeface="Bookman Old Style" pitchFamily="18" charset="0"/>
              </a:rPr>
              <a:t>JORNADA LABORAL EN TRABAJADORS DE VIGILANCIA PRIVADA</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14800" cy="4554551"/>
          </a:xfrm>
        </p:spPr>
        <p:txBody>
          <a:bodyPr>
            <a:normAutofit fontScale="77500" lnSpcReduction="20000"/>
          </a:bodyPr>
          <a:lstStyle/>
          <a:p>
            <a:r>
              <a:rPr lang="es-CO" dirty="0" smtClean="0">
                <a:latin typeface="Bookman Old Style" pitchFamily="18" charset="0"/>
              </a:rPr>
              <a:t>Ha sido costumbre de las empresas de vigilancia privada, imponer horarios de 12 horas a sus trabajadores, cuando no está permitido por la ley; recordemos que la jornada máxima incluida las horas extras no puede superar las 10 horas al día</a:t>
            </a:r>
            <a:endParaRPr lang="es-CO" dirty="0">
              <a:latin typeface="Bookman Old Style" pitchFamily="18" charset="0"/>
            </a:endParaRPr>
          </a:p>
        </p:txBody>
      </p:sp>
      <p:pic>
        <p:nvPicPr>
          <p:cNvPr id="79874" name="Picture 2" descr="http://seguridaduno.com/IMAGENES/vigilancia%20privada.png"/>
          <p:cNvPicPr>
            <a:picLocks noChangeAspect="1" noChangeArrowheads="1"/>
          </p:cNvPicPr>
          <p:nvPr/>
        </p:nvPicPr>
        <p:blipFill>
          <a:blip r:embed="rId2"/>
          <a:srcRect/>
          <a:stretch>
            <a:fillRect/>
          </a:stretch>
        </p:blipFill>
        <p:spPr bwMode="auto">
          <a:xfrm>
            <a:off x="4500562" y="2000240"/>
            <a:ext cx="4205313" cy="3035003"/>
          </a:xfrm>
          <a:prstGeom prst="rect">
            <a:avLst/>
          </a:prstGeom>
          <a:noFill/>
        </p:spPr>
      </p:pic>
    </p:spTree>
  </p:cSld>
  <p:clrMapOvr>
    <a:masterClrMapping/>
  </p:clrMapOvr>
  <p:transition>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COMPENSACION Y REMUNERACION DEL TRABAJO DOMINICAL</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043362" cy="4554551"/>
          </a:xfrm>
        </p:spPr>
        <p:txBody>
          <a:bodyPr>
            <a:normAutofit fontScale="92500" lnSpcReduction="10000"/>
          </a:bodyPr>
          <a:lstStyle/>
          <a:p>
            <a:r>
              <a:rPr lang="es-CO" sz="2800" dirty="0" smtClean="0">
                <a:latin typeface="Bookman Old Style" pitchFamily="18" charset="0"/>
              </a:rPr>
              <a:t>Siempre que un trabajador labore los domingos de forma habitual, tiene derecho a que en la semana siguiente al domingo trabajado, el empleador le conceda un día de descanso compensatorio remunerado por cada domingo trabajado</a:t>
            </a:r>
            <a:endParaRPr lang="es-CO" sz="2800" dirty="0">
              <a:latin typeface="Bookman Old Style" pitchFamily="18" charset="0"/>
            </a:endParaRPr>
          </a:p>
        </p:txBody>
      </p:sp>
      <p:pic>
        <p:nvPicPr>
          <p:cNvPr id="80898" name="Picture 2" descr="http://www.blogdetrabajo.com/wp-content/uploads/a_estamos_trabajando.gif"/>
          <p:cNvPicPr>
            <a:picLocks noChangeAspect="1" noChangeArrowheads="1"/>
          </p:cNvPicPr>
          <p:nvPr/>
        </p:nvPicPr>
        <p:blipFill>
          <a:blip r:embed="rId2"/>
          <a:srcRect/>
          <a:stretch>
            <a:fillRect/>
          </a:stretch>
        </p:blipFill>
        <p:spPr bwMode="auto">
          <a:xfrm>
            <a:off x="5143504" y="1638471"/>
            <a:ext cx="2857520" cy="4019369"/>
          </a:xfrm>
          <a:prstGeom prst="rect">
            <a:avLst/>
          </a:prstGeom>
          <a:noFill/>
        </p:spPr>
      </p:pic>
    </p:spTree>
  </p:cSld>
  <p:clrMapOvr>
    <a:masterClrMapping/>
  </p:clrMapOvr>
  <p:transition>
    <p:wipe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REMUNERACION DEL TRABAJO </a:t>
            </a:r>
            <a:br>
              <a:rPr lang="es-ES" sz="3200" dirty="0" smtClean="0">
                <a:latin typeface="Bookman Old Style" pitchFamily="18" charset="0"/>
              </a:rPr>
            </a:br>
            <a:endParaRPr lang="es-CO" sz="3200" dirty="0">
              <a:latin typeface="Bookman Old Style" pitchFamily="18" charset="0"/>
            </a:endParaRPr>
          </a:p>
        </p:txBody>
      </p:sp>
      <p:sp>
        <p:nvSpPr>
          <p:cNvPr id="3" name="2 Marcador de contenido"/>
          <p:cNvSpPr>
            <a:spLocks noGrp="1"/>
          </p:cNvSpPr>
          <p:nvPr>
            <p:ph idx="1"/>
          </p:nvPr>
        </p:nvSpPr>
        <p:spPr>
          <a:xfrm>
            <a:off x="457200" y="1571612"/>
            <a:ext cx="4186238" cy="4554551"/>
          </a:xfrm>
        </p:spPr>
        <p:txBody>
          <a:bodyPr>
            <a:normAutofit/>
          </a:bodyPr>
          <a:lstStyle/>
          <a:p>
            <a:r>
              <a:rPr lang="es-CO" sz="2800" dirty="0" smtClean="0">
                <a:latin typeface="Bookman Old Style" pitchFamily="18" charset="0"/>
              </a:rPr>
              <a:t>Son los pagos en dinero que el empleador hace al trabajador a cambio de sus servicios</a:t>
            </a:r>
            <a:endParaRPr lang="es-CO" sz="2800" dirty="0">
              <a:latin typeface="Bookman Old Style" pitchFamily="18" charset="0"/>
            </a:endParaRPr>
          </a:p>
        </p:txBody>
      </p:sp>
      <p:pic>
        <p:nvPicPr>
          <p:cNvPr id="81922" name="Picture 2" descr="http://psicologia.laguia2000.com/wp-content/uploads/2007/10/el-curriculum-y-la-remuneracion.gif"/>
          <p:cNvPicPr>
            <a:picLocks noChangeAspect="1" noChangeArrowheads="1"/>
          </p:cNvPicPr>
          <p:nvPr/>
        </p:nvPicPr>
        <p:blipFill>
          <a:blip r:embed="rId2"/>
          <a:srcRect/>
          <a:stretch>
            <a:fillRect/>
          </a:stretch>
        </p:blipFill>
        <p:spPr bwMode="auto">
          <a:xfrm>
            <a:off x="5286380" y="1571612"/>
            <a:ext cx="3214710" cy="3287773"/>
          </a:xfrm>
          <a:prstGeom prst="rect">
            <a:avLst/>
          </a:prstGeom>
          <a:noFill/>
        </p:spPr>
      </p:pic>
    </p:spTree>
  </p:cSld>
  <p:clrMapOvr>
    <a:masterClrMapping/>
  </p:clrMapOvr>
  <p:transition>
    <p:wipe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SALARIO </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14800" cy="4554551"/>
          </a:xfrm>
        </p:spPr>
        <p:txBody>
          <a:bodyPr>
            <a:normAutofit fontScale="70000" lnSpcReduction="20000"/>
          </a:bodyPr>
          <a:lstStyle/>
          <a:p>
            <a:r>
              <a:rPr lang="es-CO" sz="2800" dirty="0" smtClean="0">
                <a:latin typeface="Bookman Old Style" pitchFamily="18" charset="0"/>
              </a:rPr>
              <a:t>Constituye salario no sólo la remuneración ordinaria, fija o variable, sino todo lo que recibe el trabajador en dinero o en especie como contraprestación directa del servicio, sea cualquiera la forma o denominación que se adopte, como primas, sobresueldos, bonificaciones habituales, valor del trabajo suplementario o de las horas extras, valor del trabajo en días de descanso obligatorio, porcentajes sobre ventas y comisiones</a:t>
            </a:r>
            <a:endParaRPr lang="es-CO" sz="2800" dirty="0">
              <a:latin typeface="Bookman Old Style" pitchFamily="18" charset="0"/>
            </a:endParaRPr>
          </a:p>
        </p:txBody>
      </p:sp>
      <p:pic>
        <p:nvPicPr>
          <p:cNvPr id="82946" name="Picture 2" descr="http://1.bp.blogspot.com/_TDhb5FIgGHs/TSipskes3CI/AAAAAAAAAJ0/2MZnQ5OC4uc/s1600/185_salario_minimo.jpg"/>
          <p:cNvPicPr>
            <a:picLocks noChangeAspect="1" noChangeArrowheads="1"/>
          </p:cNvPicPr>
          <p:nvPr/>
        </p:nvPicPr>
        <p:blipFill>
          <a:blip r:embed="rId2"/>
          <a:srcRect/>
          <a:stretch>
            <a:fillRect/>
          </a:stretch>
        </p:blipFill>
        <p:spPr bwMode="auto">
          <a:xfrm>
            <a:off x="5000628" y="2000240"/>
            <a:ext cx="3333750" cy="3228975"/>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ARTICULO 57</a:t>
            </a:r>
            <a:endParaRPr lang="es-CO" sz="3200" dirty="0">
              <a:latin typeface="Bookman Old Style" pitchFamily="18" charset="0"/>
            </a:endParaRPr>
          </a:p>
        </p:txBody>
      </p:sp>
      <p:sp>
        <p:nvSpPr>
          <p:cNvPr id="3" name="2 Marcador de contenido"/>
          <p:cNvSpPr>
            <a:spLocks noGrp="1"/>
          </p:cNvSpPr>
          <p:nvPr>
            <p:ph idx="1"/>
          </p:nvPr>
        </p:nvSpPr>
        <p:spPr>
          <a:xfrm>
            <a:off x="457200" y="1714488"/>
            <a:ext cx="3686172" cy="4411675"/>
          </a:xfrm>
        </p:spPr>
        <p:txBody>
          <a:bodyPr>
            <a:normAutofit lnSpcReduction="10000"/>
          </a:bodyPr>
          <a:lstStyle/>
          <a:p>
            <a:pPr>
              <a:buNone/>
            </a:pPr>
            <a:r>
              <a:rPr lang="es-ES" sz="2800" dirty="0" smtClean="0">
                <a:latin typeface="Bookman Old Style" pitchFamily="18" charset="0"/>
              </a:rPr>
              <a:t>   ARTICULO 57: Obligaciones especiales del empleador poner  disposición de los trabajadores salvo en estipulación de contrario los instrumentos materia prima.</a:t>
            </a:r>
          </a:p>
          <a:p>
            <a:pPr>
              <a:buNone/>
            </a:pPr>
            <a:endParaRPr lang="es-CO" sz="2800" dirty="0">
              <a:latin typeface="Bookman Old Style" pitchFamily="18" charset="0"/>
            </a:endParaRPr>
          </a:p>
        </p:txBody>
      </p:sp>
      <p:pic>
        <p:nvPicPr>
          <p:cNvPr id="19458" name="Picture 2" descr="http://loszieglerencanada.com/wp-content/uploads/2009/04/entrevista.jpg"/>
          <p:cNvPicPr>
            <a:picLocks noChangeAspect="1" noChangeArrowheads="1"/>
          </p:cNvPicPr>
          <p:nvPr/>
        </p:nvPicPr>
        <p:blipFill>
          <a:blip r:embed="rId2"/>
          <a:srcRect/>
          <a:stretch>
            <a:fillRect/>
          </a:stretch>
        </p:blipFill>
        <p:spPr bwMode="auto">
          <a:xfrm>
            <a:off x="4659189" y="1500174"/>
            <a:ext cx="3809742" cy="4357718"/>
          </a:xfrm>
          <a:prstGeom prst="rect">
            <a:avLst/>
          </a:prstGeom>
          <a:noFill/>
        </p:spPr>
      </p:pic>
    </p:spTree>
  </p:cSld>
  <p:clrMapOvr>
    <a:masterClrMapping/>
  </p:clrMapOvr>
  <p:transition>
    <p:zo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SALARIO INTEGRAL</a:t>
            </a:r>
            <a:endParaRPr lang="es-CO" sz="3200" dirty="0">
              <a:latin typeface="Bookman Old Style" pitchFamily="18" charset="0"/>
            </a:endParaRPr>
          </a:p>
        </p:txBody>
      </p:sp>
      <p:sp>
        <p:nvSpPr>
          <p:cNvPr id="3" name="2 Marcador de contenido"/>
          <p:cNvSpPr>
            <a:spLocks noGrp="1"/>
          </p:cNvSpPr>
          <p:nvPr>
            <p:ph idx="1"/>
          </p:nvPr>
        </p:nvSpPr>
        <p:spPr>
          <a:xfrm>
            <a:off x="457200" y="1643050"/>
            <a:ext cx="4114800" cy="4483113"/>
          </a:xfrm>
        </p:spPr>
        <p:txBody>
          <a:bodyPr>
            <a:normAutofit fontScale="70000" lnSpcReduction="20000"/>
          </a:bodyPr>
          <a:lstStyle/>
          <a:p>
            <a:r>
              <a:rPr lang="es-CO" sz="2800" dirty="0" smtClean="0">
                <a:latin typeface="Bookman Old Style" pitchFamily="18" charset="0"/>
              </a:rPr>
              <a:t>El Salario integral es aquel salario en el que se considera que ya esta incluido dentro del valor total del salario, además del trabajo ordinario, las prestaciones, recargos y beneficios tales como el correspondiente al trabajo nocturno, extraordinario, dominical y festivo, el de primas legales, extralegales, las cesantías y sus intereses, subsidios y suministros en especie; y en general, las que se incluyan en dicha estipulación.</a:t>
            </a:r>
            <a:endParaRPr lang="es-CO" sz="2800" dirty="0">
              <a:latin typeface="Bookman Old Style" pitchFamily="18" charset="0"/>
            </a:endParaRPr>
          </a:p>
        </p:txBody>
      </p:sp>
      <p:pic>
        <p:nvPicPr>
          <p:cNvPr id="83970" name="Picture 2" descr="http://www.finanzaspersonales.com.co/upload/images/2011/1/7/37350_175212_1.jpg"/>
          <p:cNvPicPr>
            <a:picLocks noChangeAspect="1" noChangeArrowheads="1"/>
          </p:cNvPicPr>
          <p:nvPr/>
        </p:nvPicPr>
        <p:blipFill>
          <a:blip r:embed="rId2"/>
          <a:srcRect/>
          <a:stretch>
            <a:fillRect/>
          </a:stretch>
        </p:blipFill>
        <p:spPr bwMode="auto">
          <a:xfrm>
            <a:off x="4714876" y="2214554"/>
            <a:ext cx="3971682" cy="2695071"/>
          </a:xfrm>
          <a:prstGeom prst="rect">
            <a:avLst/>
          </a:prstGeom>
          <a:noFill/>
        </p:spPr>
      </p:pic>
    </p:spTree>
  </p:cSld>
  <p:clrMapOvr>
    <a:masterClrMapping/>
  </p:clrMapOvr>
  <p:transition>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SALARIO MINIMO</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14800" cy="4554551"/>
          </a:xfrm>
        </p:spPr>
        <p:txBody>
          <a:bodyPr>
            <a:normAutofit/>
          </a:bodyPr>
          <a:lstStyle/>
          <a:p>
            <a:r>
              <a:rPr lang="es-CO" sz="2800" dirty="0" smtClean="0"/>
              <a:t>El </a:t>
            </a:r>
            <a:r>
              <a:rPr lang="es-CO" sz="2800" b="1" dirty="0" smtClean="0"/>
              <a:t>salario mínimo</a:t>
            </a:r>
            <a:r>
              <a:rPr lang="es-CO" sz="2800" dirty="0" smtClean="0"/>
              <a:t> es la remuneración establecida </a:t>
            </a:r>
            <a:r>
              <a:rPr lang="es-CO" sz="2800" dirty="0" smtClean="0"/>
              <a:t>legalmente, </a:t>
            </a:r>
            <a:r>
              <a:rPr lang="es-CO" sz="2800" dirty="0" smtClean="0"/>
              <a:t>para cada periodo laboral </a:t>
            </a:r>
            <a:r>
              <a:rPr lang="es-CO" sz="2800" dirty="0" smtClean="0"/>
              <a:t>(hora,</a:t>
            </a:r>
            <a:r>
              <a:rPr lang="es-CO" sz="2800" dirty="0" smtClean="0"/>
              <a:t> </a:t>
            </a:r>
            <a:r>
              <a:rPr lang="es-CO" sz="2800" dirty="0" smtClean="0"/>
              <a:t>día</a:t>
            </a:r>
            <a:r>
              <a:rPr lang="es-CO" sz="2800" dirty="0" smtClean="0"/>
              <a:t> o </a:t>
            </a:r>
            <a:r>
              <a:rPr lang="es-CO" sz="2800" dirty="0" smtClean="0"/>
              <a:t>mes), </a:t>
            </a:r>
            <a:r>
              <a:rPr lang="es-CO" sz="2800" dirty="0" smtClean="0"/>
              <a:t>que los </a:t>
            </a:r>
            <a:r>
              <a:rPr lang="es-CO" sz="2800" dirty="0" smtClean="0"/>
              <a:t>empleadores</a:t>
            </a:r>
            <a:r>
              <a:rPr lang="es-CO" sz="2800" dirty="0" smtClean="0"/>
              <a:t> deben pagar a sus </a:t>
            </a:r>
            <a:r>
              <a:rPr lang="es-CO" sz="2800" dirty="0" smtClean="0"/>
              <a:t>trabajadores</a:t>
            </a:r>
            <a:r>
              <a:rPr lang="es-CO" sz="2800" dirty="0" smtClean="0"/>
              <a:t> por sus labores</a:t>
            </a:r>
            <a:endParaRPr lang="es-CO" sz="2800" dirty="0">
              <a:latin typeface="Bookman Old Style" pitchFamily="18" charset="0"/>
            </a:endParaRPr>
          </a:p>
        </p:txBody>
      </p:sp>
      <p:pic>
        <p:nvPicPr>
          <p:cNvPr id="84994" name="Picture 2" descr="http://colombia.indymedia.org/uploads/2011/03/salario_minimo.gif"/>
          <p:cNvPicPr>
            <a:picLocks noChangeAspect="1" noChangeArrowheads="1"/>
          </p:cNvPicPr>
          <p:nvPr/>
        </p:nvPicPr>
        <p:blipFill>
          <a:blip r:embed="rId2"/>
          <a:srcRect/>
          <a:stretch>
            <a:fillRect/>
          </a:stretch>
        </p:blipFill>
        <p:spPr bwMode="auto">
          <a:xfrm>
            <a:off x="4857752" y="1808104"/>
            <a:ext cx="3286148" cy="3611614"/>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RETENCION Y DEUDORES DEL SALARIO</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86238" cy="4554551"/>
          </a:xfrm>
        </p:spPr>
        <p:txBody>
          <a:bodyPr>
            <a:normAutofit fontScale="77500" lnSpcReduction="20000"/>
          </a:bodyPr>
          <a:lstStyle/>
          <a:p>
            <a:r>
              <a:rPr lang="es-CO" sz="2800" dirty="0" smtClean="0">
                <a:latin typeface="Bookman Old Style" pitchFamily="18" charset="0"/>
              </a:rPr>
              <a:t>En el caso de una persona natural no residente en el país, la retención del impuesto será igual al</a:t>
            </a:r>
          </a:p>
          <a:p>
            <a:r>
              <a:rPr lang="es-CO" sz="2800" dirty="0" smtClean="0">
                <a:latin typeface="Bookman Old Style" pitchFamily="18" charset="0"/>
              </a:rPr>
              <a:t>treinta y cuatro por ciento (34%) del total de lo pagado o abonado en cuenta, del monto de tales</a:t>
            </a:r>
          </a:p>
          <a:p>
            <a:r>
              <a:rPr lang="es-CO" sz="2800" dirty="0" smtClean="0">
                <a:latin typeface="Bookman Old Style" pitchFamily="18" charset="0"/>
              </a:rPr>
              <a:t>remuneraciones. (Artículos 2 y 3 del Reglamento de la Ley de Impuesto sobe la Renta en materia</a:t>
            </a:r>
          </a:p>
          <a:p>
            <a:r>
              <a:rPr lang="es-CO" sz="2800" dirty="0" smtClean="0">
                <a:latin typeface="Bookman Old Style" pitchFamily="18" charset="0"/>
              </a:rPr>
              <a:t>de Retenciones)</a:t>
            </a:r>
            <a:endParaRPr lang="es-CO" sz="2800" dirty="0">
              <a:latin typeface="Bookman Old Style" pitchFamily="18" charset="0"/>
            </a:endParaRPr>
          </a:p>
        </p:txBody>
      </p:sp>
      <p:pic>
        <p:nvPicPr>
          <p:cNvPr id="86018" name="Picture 2" descr="http://www.actualicese.com/_ig/img/fotos/dividiendo_dinero.jpg"/>
          <p:cNvPicPr>
            <a:picLocks noChangeAspect="1" noChangeArrowheads="1"/>
          </p:cNvPicPr>
          <p:nvPr/>
        </p:nvPicPr>
        <p:blipFill>
          <a:blip r:embed="rId2"/>
          <a:srcRect/>
          <a:stretch>
            <a:fillRect/>
          </a:stretch>
        </p:blipFill>
        <p:spPr bwMode="auto">
          <a:xfrm>
            <a:off x="4786314" y="1785926"/>
            <a:ext cx="3871029" cy="3714776"/>
          </a:xfrm>
          <a:prstGeom prst="rect">
            <a:avLst/>
          </a:prstGeom>
          <a:noFill/>
        </p:spPr>
      </p:pic>
    </p:spTree>
  </p:cSld>
  <p:clrMapOvr>
    <a:masterClrMapping/>
  </p:clrMapOvr>
  <p:transition>
    <p:randomBa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PRESTACIONES SOCIALES</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257676" cy="4554551"/>
          </a:xfrm>
        </p:spPr>
        <p:txBody>
          <a:bodyPr>
            <a:normAutofit fontScale="85000" lnSpcReduction="20000"/>
          </a:bodyPr>
          <a:lstStyle/>
          <a:p>
            <a:r>
              <a:rPr lang="es-CO" sz="2800" dirty="0" smtClean="0">
                <a:latin typeface="Bookman Old Style" pitchFamily="18" charset="0"/>
              </a:rPr>
              <a:t>Las prestaciones sociales son los dineros adicionales al </a:t>
            </a:r>
            <a:r>
              <a:rPr lang="es-CO" sz="2800" dirty="0" smtClean="0">
                <a:latin typeface="Bookman Old Style" pitchFamily="18" charset="0"/>
              </a:rPr>
              <a:t>salario</a:t>
            </a:r>
            <a:r>
              <a:rPr lang="es-CO" sz="2800" dirty="0" smtClean="0">
                <a:latin typeface="Bookman Old Style" pitchFamily="18" charset="0"/>
              </a:rPr>
              <a:t> que el empleador debe reconocer al trabajador vinculado mediante </a:t>
            </a:r>
            <a:r>
              <a:rPr lang="es-CO" sz="2800" dirty="0" smtClean="0">
                <a:latin typeface="Bookman Old Style" pitchFamily="18" charset="0"/>
              </a:rPr>
              <a:t>contrato de trabajo</a:t>
            </a:r>
            <a:r>
              <a:rPr lang="es-CO" sz="2800" dirty="0" smtClean="0">
                <a:latin typeface="Bookman Old Style" pitchFamily="18" charset="0"/>
              </a:rPr>
              <a:t> por sus servicios prestados. Es el reconociendo a su aporte en la generación de ingresos y utilidad en la empresa o unidad económica.</a:t>
            </a:r>
            <a:endParaRPr lang="es-CO" sz="2800" dirty="0">
              <a:latin typeface="Bookman Old Style" pitchFamily="18" charset="0"/>
            </a:endParaRPr>
          </a:p>
        </p:txBody>
      </p:sp>
      <p:pic>
        <p:nvPicPr>
          <p:cNvPr id="87042" name="Picture 2" descr="http://3.bp.blogspot.com/_sHwQwUorUFA/SwX_hJRHxgI/AAAAAAAAAGU/GKTdWb4axdw/s320/seguridad_social.jpg"/>
          <p:cNvPicPr>
            <a:picLocks noChangeAspect="1" noChangeArrowheads="1"/>
          </p:cNvPicPr>
          <p:nvPr/>
        </p:nvPicPr>
        <p:blipFill>
          <a:blip r:embed="rId2"/>
          <a:srcRect/>
          <a:stretch>
            <a:fillRect/>
          </a:stretch>
        </p:blipFill>
        <p:spPr bwMode="auto">
          <a:xfrm>
            <a:off x="5072066" y="1857364"/>
            <a:ext cx="3382344" cy="3929090"/>
          </a:xfrm>
          <a:prstGeom prst="rect">
            <a:avLst/>
          </a:prstGeom>
          <a:noFill/>
        </p:spPr>
      </p:pic>
    </p:spTree>
  </p:cSld>
  <p:clrMapOvr>
    <a:masterClrMapping/>
  </p:clrMapOvr>
  <p:transition>
    <p:comb dir="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VACACIONES</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14800" cy="4554551"/>
          </a:xfrm>
        </p:spPr>
        <p:txBody>
          <a:bodyPr>
            <a:normAutofit fontScale="92500"/>
          </a:bodyPr>
          <a:lstStyle/>
          <a:p>
            <a:r>
              <a:rPr lang="es-CO" sz="2800" dirty="0" smtClean="0">
                <a:latin typeface="Bookman Old Style" pitchFamily="18" charset="0"/>
              </a:rPr>
              <a:t>Las vacaciones laborales es el derecho que tiene todo trabajador a que el empleador le otorgue un descanso remunerado por el hecho de haberle trabajado un determinado tiempo.</a:t>
            </a:r>
            <a:endParaRPr lang="es-CO" sz="2800" dirty="0">
              <a:latin typeface="Bookman Old Style" pitchFamily="18" charset="0"/>
            </a:endParaRPr>
          </a:p>
        </p:txBody>
      </p:sp>
      <p:pic>
        <p:nvPicPr>
          <p:cNvPr id="88066" name="Picture 2" descr="http://www.forodefotos.com/attachments/fotos-de-paisajes-y-naturaleza/11329d1273099502-fotos-de-paisajes-fotos_paisajes.jpg"/>
          <p:cNvPicPr>
            <a:picLocks noChangeAspect="1" noChangeArrowheads="1"/>
          </p:cNvPicPr>
          <p:nvPr/>
        </p:nvPicPr>
        <p:blipFill>
          <a:blip r:embed="rId2"/>
          <a:srcRect/>
          <a:stretch>
            <a:fillRect/>
          </a:stretch>
        </p:blipFill>
        <p:spPr bwMode="auto">
          <a:xfrm>
            <a:off x="4572000" y="1571612"/>
            <a:ext cx="4046411" cy="3714776"/>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PRIMA DE SERVICIOS</a:t>
            </a:r>
            <a:endParaRPr lang="es-CO" sz="3200" dirty="0">
              <a:latin typeface="Bookman Old Style" pitchFamily="18" charset="0"/>
            </a:endParaRPr>
          </a:p>
        </p:txBody>
      </p:sp>
      <p:sp>
        <p:nvSpPr>
          <p:cNvPr id="3" name="2 Marcador de contenido"/>
          <p:cNvSpPr>
            <a:spLocks noGrp="1"/>
          </p:cNvSpPr>
          <p:nvPr>
            <p:ph idx="1"/>
          </p:nvPr>
        </p:nvSpPr>
        <p:spPr>
          <a:xfrm>
            <a:off x="457200" y="1643050"/>
            <a:ext cx="4114800" cy="4483113"/>
          </a:xfrm>
        </p:spPr>
        <p:txBody>
          <a:bodyPr>
            <a:normAutofit fontScale="85000" lnSpcReduction="10000"/>
          </a:bodyPr>
          <a:lstStyle/>
          <a:p>
            <a:r>
              <a:rPr lang="es-CO" sz="2800" dirty="0" smtClean="0">
                <a:latin typeface="Bookman Old Style" pitchFamily="18" charset="0"/>
              </a:rPr>
              <a:t>Toda empresa debe pagar a sus empleados como  prima de servicios,  un salario mensual por cada año laborado, o si la vinculación es inferior a un año, el pago será  proporcional  al tiempo que el trabajador lleve vinculado, cualquiera que este sea.</a:t>
            </a:r>
            <a:endParaRPr lang="es-CO" sz="2800" dirty="0">
              <a:latin typeface="Bookman Old Style" pitchFamily="18" charset="0"/>
            </a:endParaRPr>
          </a:p>
        </p:txBody>
      </p:sp>
      <p:pic>
        <p:nvPicPr>
          <p:cNvPr id="89090" name="Picture 2" descr="http://www.actualicese.com/_ig/img/fotos/prima4.jpg"/>
          <p:cNvPicPr>
            <a:picLocks noChangeAspect="1" noChangeArrowheads="1"/>
          </p:cNvPicPr>
          <p:nvPr/>
        </p:nvPicPr>
        <p:blipFill>
          <a:blip r:embed="rId2"/>
          <a:srcRect/>
          <a:stretch>
            <a:fillRect/>
          </a:stretch>
        </p:blipFill>
        <p:spPr bwMode="auto">
          <a:xfrm>
            <a:off x="4929190" y="1714488"/>
            <a:ext cx="3619500" cy="3786214"/>
          </a:xfrm>
          <a:prstGeom prst="rect">
            <a:avLst/>
          </a:prstGeom>
          <a:noFill/>
        </p:spPr>
      </p:pic>
    </p:spTree>
  </p:cSld>
  <p:clrMapOvr>
    <a:masterClrMapping/>
  </p:clrMapOvr>
  <p:transition>
    <p:checke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CESANTIAS</a:t>
            </a:r>
            <a:endParaRPr lang="es-CO" sz="3200" dirty="0">
              <a:latin typeface="Bookman Old Style" pitchFamily="18" charset="0"/>
            </a:endParaRPr>
          </a:p>
        </p:txBody>
      </p:sp>
      <p:sp>
        <p:nvSpPr>
          <p:cNvPr id="3" name="2 Marcador de contenido"/>
          <p:cNvSpPr>
            <a:spLocks noGrp="1"/>
          </p:cNvSpPr>
          <p:nvPr>
            <p:ph idx="1"/>
          </p:nvPr>
        </p:nvSpPr>
        <p:spPr>
          <a:xfrm>
            <a:off x="500034" y="1643050"/>
            <a:ext cx="4186238" cy="4483113"/>
          </a:xfrm>
        </p:spPr>
        <p:txBody>
          <a:bodyPr>
            <a:normAutofit fontScale="77500" lnSpcReduction="20000"/>
          </a:bodyPr>
          <a:lstStyle/>
          <a:p>
            <a:r>
              <a:rPr lang="es-CO" sz="2800" dirty="0" smtClean="0">
                <a:latin typeface="Bookman Old Style" pitchFamily="18" charset="0"/>
              </a:rPr>
              <a:t>Las cesantías son una prestación social que contempla la legislación laboral colombiana que busca proteger de alguna forma al trabajador que queda “</a:t>
            </a:r>
            <a:r>
              <a:rPr lang="es-CO" sz="2800" b="1" dirty="0" smtClean="0">
                <a:latin typeface="Bookman Old Style" pitchFamily="18" charset="0"/>
              </a:rPr>
              <a:t>cesante</a:t>
            </a:r>
            <a:r>
              <a:rPr lang="es-CO" sz="2800" dirty="0" smtClean="0">
                <a:latin typeface="Bookman Old Style" pitchFamily="18" charset="0"/>
              </a:rPr>
              <a:t>”, es decir, aquel trabajador que queda desempleado o que simplemente se le termina el contrato de trabajo, lo cual no siempre implica que quede desempleado, pero la ley así lo ha supuesto</a:t>
            </a:r>
            <a:endParaRPr lang="es-CO" sz="2800" dirty="0">
              <a:latin typeface="Bookman Old Style" pitchFamily="18" charset="0"/>
            </a:endParaRPr>
          </a:p>
        </p:txBody>
      </p:sp>
      <p:pic>
        <p:nvPicPr>
          <p:cNvPr id="90114" name="Picture 2" descr="http://www.actualicese.com/_ig/img/fotos/ahorro3.jpg"/>
          <p:cNvPicPr>
            <a:picLocks noChangeAspect="1" noChangeArrowheads="1"/>
          </p:cNvPicPr>
          <p:nvPr/>
        </p:nvPicPr>
        <p:blipFill>
          <a:blip r:embed="rId2"/>
          <a:srcRect/>
          <a:stretch>
            <a:fillRect/>
          </a:stretch>
        </p:blipFill>
        <p:spPr bwMode="auto">
          <a:xfrm>
            <a:off x="4775618" y="1928802"/>
            <a:ext cx="4119706" cy="3429024"/>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DOTACION</a:t>
            </a:r>
            <a:endParaRPr lang="es-CO" dirty="0"/>
          </a:p>
        </p:txBody>
      </p:sp>
      <p:sp>
        <p:nvSpPr>
          <p:cNvPr id="3" name="2 Marcador de contenido"/>
          <p:cNvSpPr>
            <a:spLocks noGrp="1"/>
          </p:cNvSpPr>
          <p:nvPr>
            <p:ph idx="1"/>
          </p:nvPr>
        </p:nvSpPr>
        <p:spPr>
          <a:xfrm>
            <a:off x="457200" y="1571612"/>
            <a:ext cx="4043362" cy="4554551"/>
          </a:xfrm>
        </p:spPr>
        <p:txBody>
          <a:bodyPr>
            <a:normAutofit/>
          </a:bodyPr>
          <a:lstStyle/>
          <a:p>
            <a:r>
              <a:rPr lang="es-CO" sz="2800" dirty="0" smtClean="0">
                <a:latin typeface="Bookman Old Style" pitchFamily="18" charset="0"/>
              </a:rPr>
              <a:t>La legislación laboral colombiana contempló que todo empleador debe suministrar la dotación que sus empleados requieran, más no fijó el valor de esta</a:t>
            </a:r>
            <a:endParaRPr lang="es-CO" sz="2800" dirty="0">
              <a:latin typeface="Bookman Old Style" pitchFamily="18" charset="0"/>
            </a:endParaRPr>
          </a:p>
        </p:txBody>
      </p:sp>
      <p:pic>
        <p:nvPicPr>
          <p:cNvPr id="91138" name="Picture 2" descr="http://images03.olx.com.co/ui/7/65/42/1279082704_45756342_5-ROPA-DE-DOTACION-EMPRESARIAL-Compra-Venta-1279082704.jpg"/>
          <p:cNvPicPr>
            <a:picLocks noChangeAspect="1" noChangeArrowheads="1"/>
          </p:cNvPicPr>
          <p:nvPr/>
        </p:nvPicPr>
        <p:blipFill>
          <a:blip r:embed="rId2"/>
          <a:srcRect/>
          <a:stretch>
            <a:fillRect/>
          </a:stretch>
        </p:blipFill>
        <p:spPr bwMode="auto">
          <a:xfrm>
            <a:off x="4929190" y="1857364"/>
            <a:ext cx="3530775" cy="3214710"/>
          </a:xfrm>
          <a:prstGeom prst="rect">
            <a:avLst/>
          </a:prstGeom>
          <a:noFill/>
        </p:spPr>
      </p:pic>
    </p:spTree>
  </p:cSld>
  <p:clrMapOvr>
    <a:masterClrMapping/>
  </p:clrMapOvr>
  <p:transition>
    <p:blinds/>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SEGURIDAD SOCIAL</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14800" cy="4554551"/>
          </a:xfrm>
        </p:spPr>
        <p:txBody>
          <a:bodyPr>
            <a:normAutofit/>
          </a:bodyPr>
          <a:lstStyle/>
          <a:p>
            <a:r>
              <a:rPr lang="es-CO" sz="2800" dirty="0" smtClean="0">
                <a:latin typeface="Bookman Old Style" pitchFamily="18" charset="0"/>
              </a:rPr>
              <a:t>La </a:t>
            </a:r>
            <a:r>
              <a:rPr lang="es-CO" sz="2800" dirty="0" smtClean="0">
                <a:latin typeface="Bookman Old Style" pitchFamily="18" charset="0"/>
              </a:rPr>
              <a:t>seguridad social, entendiendo por tal, a un tiempo, un “servicio público de carácter obligatorio” y “un derecho irrenunciable</a:t>
            </a:r>
            <a:r>
              <a:rPr lang="es-CO" sz="2800" dirty="0" smtClean="0"/>
              <a:t>”</a:t>
            </a:r>
            <a:endParaRPr lang="es-CO" sz="2800" dirty="0">
              <a:latin typeface="Bookman Old Style" pitchFamily="18" charset="0"/>
            </a:endParaRPr>
          </a:p>
        </p:txBody>
      </p:sp>
      <p:pic>
        <p:nvPicPr>
          <p:cNvPr id="92162" name="Picture 2" descr="http://www.eleconomista.es/imag/_v2/ilustraciones/economia/seguridad-social.jpg"/>
          <p:cNvPicPr>
            <a:picLocks noChangeAspect="1" noChangeArrowheads="1"/>
          </p:cNvPicPr>
          <p:nvPr/>
        </p:nvPicPr>
        <p:blipFill>
          <a:blip r:embed="rId2"/>
          <a:srcRect/>
          <a:stretch>
            <a:fillRect/>
          </a:stretch>
        </p:blipFill>
        <p:spPr bwMode="auto">
          <a:xfrm>
            <a:off x="4857752" y="1643049"/>
            <a:ext cx="3157545" cy="3508383"/>
          </a:xfrm>
          <a:prstGeom prst="rect">
            <a:avLst/>
          </a:prstGeom>
          <a:noFill/>
        </p:spPr>
      </p:pic>
    </p:spTree>
  </p:cSld>
  <p:clrMapOvr>
    <a:masterClrMapping/>
  </p:clrMapOvr>
  <p:transition>
    <p:plus/>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LEY 100</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14800" cy="4554551"/>
          </a:xfrm>
        </p:spPr>
        <p:txBody>
          <a:bodyPr>
            <a:normAutofit fontScale="77500" lnSpcReduction="20000"/>
          </a:bodyPr>
          <a:lstStyle/>
          <a:p>
            <a:r>
              <a:rPr lang="es-CO" sz="2800" dirty="0" smtClean="0">
                <a:latin typeface="Bookman Old Style" pitchFamily="18" charset="0"/>
              </a:rPr>
              <a:t>Subsidio a Trabajadores del Servicio Doméstico. Los aportes del presupuesto Nacional de que trata la Ley 11 de 1988, para el subsidio en los aportes de los trabajadores del servicio doméstico, se girarán al Fondo de Solidaridad, en cuentas separadas, para que éste traslade el subsidio correspondiente a la entidad que haya seleccionado el trabajador.</a:t>
            </a:r>
            <a:endParaRPr lang="es-CO" sz="2800" dirty="0">
              <a:latin typeface="Bookman Old Style" pitchFamily="18" charset="0"/>
            </a:endParaRPr>
          </a:p>
        </p:txBody>
      </p:sp>
      <p:pic>
        <p:nvPicPr>
          <p:cNvPr id="93186" name="Picture 2" descr="http://www.lalibreriadelau.com/lu/images/91_ley_100_ecoe.jpg"/>
          <p:cNvPicPr>
            <a:picLocks noChangeAspect="1" noChangeArrowheads="1"/>
          </p:cNvPicPr>
          <p:nvPr/>
        </p:nvPicPr>
        <p:blipFill>
          <a:blip r:embed="rId2"/>
          <a:srcRect/>
          <a:stretch>
            <a:fillRect/>
          </a:stretch>
        </p:blipFill>
        <p:spPr bwMode="auto">
          <a:xfrm>
            <a:off x="4500562" y="1571612"/>
            <a:ext cx="3810000" cy="4000528"/>
          </a:xfrm>
          <a:prstGeom prst="rect">
            <a:avLst/>
          </a:prstGeom>
          <a:noFill/>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DEFINICION DE TRABAJO PARA EFECTOS LABORALES</a:t>
            </a:r>
            <a:endParaRPr lang="es-CO" sz="3200" dirty="0">
              <a:latin typeface="Bookman Old Style" pitchFamily="18" charset="0"/>
            </a:endParaRPr>
          </a:p>
        </p:txBody>
      </p:sp>
      <p:sp>
        <p:nvSpPr>
          <p:cNvPr id="3" name="2 Marcador de contenido"/>
          <p:cNvSpPr>
            <a:spLocks noGrp="1"/>
          </p:cNvSpPr>
          <p:nvPr>
            <p:ph idx="1"/>
          </p:nvPr>
        </p:nvSpPr>
        <p:spPr>
          <a:xfrm>
            <a:off x="457200" y="1857364"/>
            <a:ext cx="4400552" cy="4268799"/>
          </a:xfrm>
        </p:spPr>
        <p:txBody>
          <a:bodyPr>
            <a:normAutofit/>
          </a:bodyPr>
          <a:lstStyle/>
          <a:p>
            <a:pPr>
              <a:buNone/>
            </a:pPr>
            <a:r>
              <a:rPr lang="es-ES" sz="2800" dirty="0" smtClean="0">
                <a:latin typeface="Bookman Old Style" pitchFamily="18" charset="0"/>
              </a:rPr>
              <a:t>Al liquidar nomina, surge la inquietud respecto al numero de días que se debe tomar en cuenta en los diferentes meses puesto que algunos tienen 28, otros 30 y otros 31 días.</a:t>
            </a:r>
          </a:p>
          <a:p>
            <a:pPr>
              <a:buNone/>
            </a:pPr>
            <a:endParaRPr lang="es-CO" sz="2800" dirty="0">
              <a:latin typeface="Bookman Old Style" pitchFamily="18" charset="0"/>
            </a:endParaRPr>
          </a:p>
        </p:txBody>
      </p:sp>
      <p:pic>
        <p:nvPicPr>
          <p:cNvPr id="20482" name="Picture 2" descr="http://1.bp.blogspot.com/_nJ7nYBUuwMo/THaliE7UWwI/AAAAAAAABH4/xK17JAakeVk/s1600/calendario4.gif"/>
          <p:cNvPicPr>
            <a:picLocks noChangeAspect="1" noChangeArrowheads="1"/>
          </p:cNvPicPr>
          <p:nvPr/>
        </p:nvPicPr>
        <p:blipFill>
          <a:blip r:embed="rId2"/>
          <a:srcRect/>
          <a:stretch>
            <a:fillRect/>
          </a:stretch>
        </p:blipFill>
        <p:spPr bwMode="auto">
          <a:xfrm>
            <a:off x="5143504" y="2643182"/>
            <a:ext cx="3524260" cy="2643195"/>
          </a:xfrm>
          <a:prstGeom prst="rect">
            <a:avLst/>
          </a:prstGeom>
          <a:noFill/>
        </p:spPr>
      </p:pic>
    </p:spTree>
  </p:cSld>
  <p:clrMapOvr>
    <a:masterClrMapping/>
  </p:clrMapOvr>
  <p:transition>
    <p:zoom dir="in"/>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COOPERATIVA DE TRABAJO ASOCIADO</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86238" cy="4554551"/>
          </a:xfrm>
        </p:spPr>
        <p:txBody>
          <a:bodyPr>
            <a:normAutofit fontScale="92500" lnSpcReduction="20000"/>
          </a:bodyPr>
          <a:lstStyle/>
          <a:p>
            <a:r>
              <a:rPr lang="es-MX" sz="2800" dirty="0" smtClean="0">
                <a:latin typeface="Bookman Old Style" pitchFamily="18" charset="0"/>
              </a:rPr>
              <a:t>Las </a:t>
            </a:r>
            <a:r>
              <a:rPr lang="es-MX" sz="2800" dirty="0" smtClean="0">
                <a:latin typeface="Bookman Old Style" pitchFamily="18" charset="0"/>
              </a:rPr>
              <a:t>Cooperativas de trabajo asociado pertenecen a la categoría de las especializadas, es decir aquéllas que se organizan para atender una necesidad específica, correspondiente a una sola rama de actividad económica, social o cultural </a:t>
            </a:r>
            <a:endParaRPr lang="es-CO" sz="2800" dirty="0">
              <a:latin typeface="Bookman Old Style" pitchFamily="18" charset="0"/>
            </a:endParaRPr>
          </a:p>
        </p:txBody>
      </p:sp>
      <p:pic>
        <p:nvPicPr>
          <p:cNvPr id="94210" name="Picture 2" descr="http://4.bp.blogspot.com/_rPtEvrUoY8Y/SxCr3_-OpPI/AAAAAAAAAeg/N0TFNUegNec/s1600/societari+2.jpg"/>
          <p:cNvPicPr>
            <a:picLocks noChangeAspect="1" noChangeArrowheads="1"/>
          </p:cNvPicPr>
          <p:nvPr/>
        </p:nvPicPr>
        <p:blipFill>
          <a:blip r:embed="rId2"/>
          <a:srcRect/>
          <a:stretch>
            <a:fillRect/>
          </a:stretch>
        </p:blipFill>
        <p:spPr bwMode="auto">
          <a:xfrm>
            <a:off x="4786314" y="1714488"/>
            <a:ext cx="4038600" cy="3429024"/>
          </a:xfrm>
          <a:prstGeom prst="rect">
            <a:avLst/>
          </a:prstGeom>
          <a:noFill/>
        </p:spPr>
      </p:pic>
    </p:spTree>
  </p:cSld>
  <p:clrMapOvr>
    <a:masterClrMapping/>
  </p:clrMapOvr>
  <p:transition>
    <p:circl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200" dirty="0" smtClean="0">
                <a:latin typeface="Bookman Old Style" pitchFamily="18" charset="0"/>
              </a:rPr>
              <a:t>DERECHOSDE LOS TRABAJADORES EN LAS COOPERATIVAS DE TRABAJO ASOCIADO</a:t>
            </a:r>
            <a:endParaRPr lang="es-CO" sz="3200" dirty="0">
              <a:latin typeface="Bookman Old Style" pitchFamily="18" charset="0"/>
            </a:endParaRPr>
          </a:p>
        </p:txBody>
      </p:sp>
      <p:sp>
        <p:nvSpPr>
          <p:cNvPr id="3" name="2 Marcador de contenido"/>
          <p:cNvSpPr>
            <a:spLocks noGrp="1"/>
          </p:cNvSpPr>
          <p:nvPr>
            <p:ph idx="1"/>
          </p:nvPr>
        </p:nvSpPr>
        <p:spPr>
          <a:xfrm>
            <a:off x="457200" y="1643050"/>
            <a:ext cx="4186238" cy="4483113"/>
          </a:xfrm>
        </p:spPr>
        <p:txBody>
          <a:bodyPr>
            <a:normAutofit lnSpcReduction="10000"/>
          </a:bodyPr>
          <a:lstStyle/>
          <a:p>
            <a:r>
              <a:rPr lang="es-CO" sz="2800" dirty="0" smtClean="0">
                <a:latin typeface="Bookman Old Style" pitchFamily="18" charset="0"/>
              </a:rPr>
              <a:t>El Gobierno Nacional consciente de la importancia que tienen las Cooperativas de Trabajo Asociado (CTA) como instrumento para lograr los propósitos de generación de trabajo</a:t>
            </a:r>
            <a:endParaRPr lang="es-CO" sz="2800" dirty="0">
              <a:latin typeface="Bookman Old Style" pitchFamily="18" charset="0"/>
            </a:endParaRPr>
          </a:p>
        </p:txBody>
      </p:sp>
      <p:pic>
        <p:nvPicPr>
          <p:cNvPr id="95234" name="Picture 2" descr="http://www.arqhys.com/casas/Fotos/Gestoras%20de%20cooperativas.jpg"/>
          <p:cNvPicPr>
            <a:picLocks noChangeAspect="1" noChangeArrowheads="1"/>
          </p:cNvPicPr>
          <p:nvPr/>
        </p:nvPicPr>
        <p:blipFill>
          <a:blip r:embed="rId2"/>
          <a:srcRect/>
          <a:stretch>
            <a:fillRect/>
          </a:stretch>
        </p:blipFill>
        <p:spPr bwMode="auto">
          <a:xfrm>
            <a:off x="5357818" y="1928802"/>
            <a:ext cx="3124214" cy="3857652"/>
          </a:xfrm>
          <a:prstGeom prst="rect">
            <a:avLst/>
          </a:prstGeom>
          <a:noFill/>
        </p:spPr>
      </p:pic>
    </p:spTree>
  </p:cSld>
  <p:clrMapOvr>
    <a:masterClrMapping/>
  </p:clrMapOvr>
  <p:transition>
    <p:strips dir="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Bookman Old Style" pitchFamily="18" charset="0"/>
              </a:rPr>
              <a:t>LIQUIDACION DE NOMINA</a:t>
            </a:r>
            <a:endParaRPr lang="es-CO" sz="3200" dirty="0">
              <a:latin typeface="Bookman Old Style" pitchFamily="18" charset="0"/>
            </a:endParaRPr>
          </a:p>
        </p:txBody>
      </p:sp>
      <p:sp>
        <p:nvSpPr>
          <p:cNvPr id="3" name="2 Marcador de contenido"/>
          <p:cNvSpPr>
            <a:spLocks noGrp="1"/>
          </p:cNvSpPr>
          <p:nvPr>
            <p:ph idx="1"/>
          </p:nvPr>
        </p:nvSpPr>
        <p:spPr>
          <a:xfrm>
            <a:off x="457200" y="1571612"/>
            <a:ext cx="4186238" cy="4554551"/>
          </a:xfrm>
        </p:spPr>
        <p:txBody>
          <a:bodyPr>
            <a:normAutofit fontScale="77500" lnSpcReduction="20000"/>
          </a:bodyPr>
          <a:lstStyle/>
          <a:p>
            <a:r>
              <a:rPr lang="es-CO" sz="2800" dirty="0" smtClean="0">
                <a:latin typeface="Bookman Old Style" pitchFamily="18" charset="0"/>
              </a:rPr>
              <a:t>Mensualmente la empresa debe proceder a liquidar y contabilizar su respectiva Nómina.</a:t>
            </a:r>
            <a:br>
              <a:rPr lang="es-CO" sz="2800" dirty="0" smtClean="0">
                <a:latin typeface="Bookman Old Style" pitchFamily="18" charset="0"/>
              </a:rPr>
            </a:br>
            <a:r>
              <a:rPr lang="es-CO" sz="2800" dirty="0" smtClean="0">
                <a:latin typeface="Bookman Old Style" pitchFamily="18" charset="0"/>
              </a:rPr>
              <a:t>A continuación se expone un ejemplo de la liquidación y contabilización de una nomina. Para hace el ejercicio mas ágil y comprensible, el ejemplo se trabajara con un solo empleado, el cual tenga derecho al Auxilio de transporte, a horas extras y a comisiones</a:t>
            </a:r>
            <a:endParaRPr lang="es-CO" sz="2800" dirty="0">
              <a:latin typeface="Bookman Old Style" pitchFamily="18" charset="0"/>
            </a:endParaRPr>
          </a:p>
        </p:txBody>
      </p:sp>
      <p:pic>
        <p:nvPicPr>
          <p:cNvPr id="96258" name="Picture 2" descr="http://2.bp.blogspot.com/-BGAZ5Ba_8kg/TW_zyXE7ZVI/AAAAAAAAAaU/6Hmg2WMkuK4/s1600/ofrecer-dinero.jpg"/>
          <p:cNvPicPr>
            <a:picLocks noChangeAspect="1" noChangeArrowheads="1"/>
          </p:cNvPicPr>
          <p:nvPr/>
        </p:nvPicPr>
        <p:blipFill>
          <a:blip r:embed="rId2"/>
          <a:srcRect/>
          <a:stretch>
            <a:fillRect/>
          </a:stretch>
        </p:blipFill>
        <p:spPr bwMode="auto">
          <a:xfrm>
            <a:off x="4857752" y="2143116"/>
            <a:ext cx="4000497" cy="3000374"/>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357166"/>
            <a:ext cx="8229600" cy="1143000"/>
          </a:xfrm>
        </p:spPr>
        <p:txBody>
          <a:bodyPr>
            <a:normAutofit fontScale="90000"/>
          </a:bodyPr>
          <a:lstStyle/>
          <a:p>
            <a:r>
              <a:rPr lang="es-ES" sz="3200" dirty="0" smtClean="0">
                <a:latin typeface="Bookman Old Style" pitchFamily="18" charset="0"/>
              </a:rPr>
              <a:t>PRESCRIPCION DE LOS DERECHOS LABORALES</a:t>
            </a:r>
            <a:br>
              <a:rPr lang="es-ES" sz="3200" dirty="0" smtClean="0">
                <a:latin typeface="Bookman Old Style" pitchFamily="18" charset="0"/>
              </a:rPr>
            </a:br>
            <a:endParaRPr lang="es-CO" sz="3200" dirty="0">
              <a:latin typeface="Bookman Old Style" pitchFamily="18" charset="0"/>
            </a:endParaRPr>
          </a:p>
        </p:txBody>
      </p:sp>
      <p:sp>
        <p:nvSpPr>
          <p:cNvPr id="3" name="2 Marcador de contenido"/>
          <p:cNvSpPr>
            <a:spLocks noGrp="1"/>
          </p:cNvSpPr>
          <p:nvPr>
            <p:ph idx="1"/>
          </p:nvPr>
        </p:nvSpPr>
        <p:spPr>
          <a:xfrm>
            <a:off x="457200" y="1571613"/>
            <a:ext cx="4114800" cy="4000528"/>
          </a:xfrm>
        </p:spPr>
        <p:txBody>
          <a:bodyPr>
            <a:normAutofit/>
          </a:bodyPr>
          <a:lstStyle/>
          <a:p>
            <a:pPr>
              <a:buNone/>
            </a:pPr>
            <a:r>
              <a:rPr lang="es-ES" sz="2800" dirty="0" smtClean="0">
                <a:latin typeface="Bookman Old Style" pitchFamily="18" charset="0"/>
              </a:rPr>
              <a:t>   Los derechos laborales contemplados por el código sustantivo del trabajo Colombiano prescribe a los tres años de haberse causado.</a:t>
            </a:r>
            <a:endParaRPr lang="es-CO" sz="2800" dirty="0">
              <a:latin typeface="Bookman Old Style" pitchFamily="18" charset="0"/>
            </a:endParaRPr>
          </a:p>
        </p:txBody>
      </p:sp>
      <p:pic>
        <p:nvPicPr>
          <p:cNvPr id="21506" name="Picture 2" descr="http://actualicese.com/_ig/img/fotos/parafiscales.jpg"/>
          <p:cNvPicPr>
            <a:picLocks noChangeAspect="1" noChangeArrowheads="1"/>
          </p:cNvPicPr>
          <p:nvPr/>
        </p:nvPicPr>
        <p:blipFill>
          <a:blip r:embed="rId2"/>
          <a:srcRect/>
          <a:stretch>
            <a:fillRect/>
          </a:stretch>
        </p:blipFill>
        <p:spPr bwMode="auto">
          <a:xfrm>
            <a:off x="4572000" y="1857364"/>
            <a:ext cx="4191030" cy="3214710"/>
          </a:xfrm>
          <a:prstGeom prst="rect">
            <a:avLst/>
          </a:prstGeom>
          <a:noFill/>
        </p:spPr>
      </p:pic>
    </p:spTree>
  </p:cSld>
  <p:clrMapOvr>
    <a:masterClrMapping/>
  </p:clrMapOvr>
  <p:transition>
    <p:diamond/>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TotalTime>
  <Words>3180</Words>
  <Application>Microsoft Office PowerPoint</Application>
  <PresentationFormat>Presentación en pantalla (4:3)</PresentationFormat>
  <Paragraphs>178</Paragraphs>
  <Slides>82</Slides>
  <Notes>0</Notes>
  <HiddenSlides>0</HiddenSlides>
  <MMClips>0</MMClips>
  <ScaleCrop>false</ScaleCrop>
  <HeadingPairs>
    <vt:vector size="4" baseType="variant">
      <vt:variant>
        <vt:lpstr>Tema</vt:lpstr>
      </vt:variant>
      <vt:variant>
        <vt:i4>1</vt:i4>
      </vt:variant>
      <vt:variant>
        <vt:lpstr>Títulos de diapositiva</vt:lpstr>
      </vt:variant>
      <vt:variant>
        <vt:i4>82</vt:i4>
      </vt:variant>
    </vt:vector>
  </HeadingPairs>
  <TitlesOfParts>
    <vt:vector size="83" baseType="lpstr">
      <vt:lpstr>Tema de Office</vt:lpstr>
      <vt:lpstr>LEGISLACION QUE REGULA UNA RELACION  LABORAL</vt:lpstr>
      <vt:lpstr>ARTICULO 1 DEL CODIGO SUSTANTIVO DEL TRABAJO </vt:lpstr>
      <vt:lpstr>ARTICULO 53 DE LA CONSTITUCION POLITICA DE COLOMBIA</vt:lpstr>
      <vt:lpstr>ARTICULO 2 DEL CODIGO SUSTANTIVO DE TRABAJO </vt:lpstr>
      <vt:lpstr>ARTICULO 4 18 Y 57 CODIGO SUSTANTIVO DEL TRABAJO</vt:lpstr>
      <vt:lpstr>Articulo 18</vt:lpstr>
      <vt:lpstr>ARTICULO 57</vt:lpstr>
      <vt:lpstr>DEFINICION DE TRABAJO PARA EFECTOS LABORALES</vt:lpstr>
      <vt:lpstr>PRESCRIPCION DE LOS DERECHOS LABORALES </vt:lpstr>
      <vt:lpstr>PRESCRIPCION DEL SUELDO O SALARIO</vt:lpstr>
      <vt:lpstr>PRESCRIPCION DE LAS VACACIONES</vt:lpstr>
      <vt:lpstr>PRESCRIPCIONES DE LA PRIMA DE SERVICIOS</vt:lpstr>
      <vt:lpstr>PRESCRIPCION DE LAS CESANTIAS</vt:lpstr>
      <vt:lpstr>ELEMENTOS DEL CONTRATO DE TRABAJO</vt:lpstr>
      <vt:lpstr>PRESUNCION DE LA EXISTENCIA DE UNA RELACION LABORAL</vt:lpstr>
      <vt:lpstr>CAPACIDAD PARA CONTRATAR</vt:lpstr>
      <vt:lpstr>Diapositiva 17</vt:lpstr>
      <vt:lpstr>MODALIDADES DEL CONTRATO DE TRABAJO</vt:lpstr>
      <vt:lpstr>Diapositiva 19</vt:lpstr>
      <vt:lpstr>CLAUSULAS INEFICACES EN UN CONTRATO DE TRABAJO</vt:lpstr>
      <vt:lpstr>DURACION DEL CONTRATO DE TRABAJO</vt:lpstr>
      <vt:lpstr>CONTRATO DE TRABAJO ATERMINO FIJO </vt:lpstr>
      <vt:lpstr>CUANTAS VECES SE PUEDE RENOVAR UN CONTRATO DE TRABAJO INFERIOR A UN AÑO</vt:lpstr>
      <vt:lpstr>CONTINUIDAD LABORAL</vt:lpstr>
      <vt:lpstr>DESPIDO DE LA EMPLEADA CUANDO SE CONOCE SU ESTADO DE EMBARAZO</vt:lpstr>
      <vt:lpstr>CONTRATO DE TRABAJO TERMINO INDEFINIDO  </vt:lpstr>
      <vt:lpstr>PREAVISOS POR PARTE DEL EMPLEADOR PARA TERMINAR UN CONTRATO A TERMINO INDEFINIDO </vt:lpstr>
      <vt:lpstr>ARTICULO 64 DEL CODIGO SUSUTANTIVO DEL TRABAJO </vt:lpstr>
      <vt:lpstr>CONTRATO POR DURACION OBRA O LABOR</vt:lpstr>
      <vt:lpstr>CONTRATO POR TRABAJO ACCIDETAL U OCASIONAL</vt:lpstr>
      <vt:lpstr>SUSPENSION DEL CONMTRATO DE TRABAJO </vt:lpstr>
      <vt:lpstr>OBLIGACIONES DEL EMPLEADOR</vt:lpstr>
      <vt:lpstr>LICENCIA POR CALAMIDAD DOMESTICA </vt:lpstr>
      <vt:lpstr>LICENCIA POR LUTO </vt:lpstr>
      <vt:lpstr>OBLIGACIONES DEL TRABAJADOR PARA EL EMPLEADOR</vt:lpstr>
      <vt:lpstr>PROHIBICIONES A LOS EMPLEADORES</vt:lpstr>
      <vt:lpstr>¿ ESTA PROHIBIDO EXIGIR PRUEBA DE EMBARAZO COMO REQUISITO PARA CONTRATAR A UNA EMPLEADA</vt:lpstr>
      <vt:lpstr>PROHIBICIONES A LOS TRABAJADORES</vt:lpstr>
      <vt:lpstr>ACOSO LABORAL</vt:lpstr>
      <vt:lpstr>TERMINACION DEL CONTRATO DE TRABAJO</vt:lpstr>
      <vt:lpstr>TERMINACION DEL CONTRATO DE TRABAJO POR JUSTA CAUSA</vt:lpstr>
      <vt:lpstr>POR PARTE DEL PATRONO  </vt:lpstr>
      <vt:lpstr>POR PARTE DEL TRABAJADOR</vt:lpstr>
      <vt:lpstr>TERMINACION DEL CONTRTO SIN JUSTA CAUSA</vt:lpstr>
      <vt:lpstr>LA INDEMNIZACION POR DESPIDO INJUSTIFICADO </vt:lpstr>
      <vt:lpstr>SUSTITUCION DE PATRONOS</vt:lpstr>
      <vt:lpstr>TERMINACIÓN DEL CONTRATO DE TRABAJO POR CIERRE O LIQUIDACIÓN DE LA EMPRESA</vt:lpstr>
      <vt:lpstr>PERIODO DE PRUEBA</vt:lpstr>
      <vt:lpstr>DURACION DEL PERIODO DE PRUEBA</vt:lpstr>
      <vt:lpstr>CONTRATO DE APRENDIZAJE </vt:lpstr>
      <vt:lpstr>CONTRATO DE TRABAJO EN TRABAJADORES DEL SERVICIO DOMESTICO</vt:lpstr>
      <vt:lpstr>DERECHOS DEL SERVICIO DOMESTICO, SALARIO, PREESTACIONES Y LIQUIDACION  </vt:lpstr>
      <vt:lpstr>APORTES PARA FISCALES EN EL SERVICIO DOMESTICO </vt:lpstr>
      <vt:lpstr>REGLAMENTO INTERNO DEL TRABAJADOR </vt:lpstr>
      <vt:lpstr>LIQUIDACION DEL CONTRATO DE TRABAJO </vt:lpstr>
      <vt:lpstr>JORNADA DE TRABAJO</vt:lpstr>
      <vt:lpstr>JORNADA LABORAL ORDINARIA </vt:lpstr>
      <vt:lpstr>JORNADA MAXIMA</vt:lpstr>
      <vt:lpstr>TRABAJO SUPLEMENTARIO </vt:lpstr>
      <vt:lpstr>TRABAJO NOCTURNO</vt:lpstr>
      <vt:lpstr>TRABAJO DOMINICAL Y FESTIVO</vt:lpstr>
      <vt:lpstr>DESCANSO COMPENSATORIO REMUNERADO</vt:lpstr>
      <vt:lpstr>REMUNERACION DEL TRABAJO NOCTURNO</vt:lpstr>
      <vt:lpstr>REMUNERACION DEL TRABAJO DOMINICAL Y FESTIVO </vt:lpstr>
      <vt:lpstr>REMUNERACION DEL TRABAJO EXTRA</vt:lpstr>
      <vt:lpstr>JORNADA LABORAL EN TRABAJADORS DE VIGILANCIA PRIVADA</vt:lpstr>
      <vt:lpstr>COMPENSACION Y REMUNERACION DEL TRABAJO DOMINICAL</vt:lpstr>
      <vt:lpstr>REMUNERACION DEL TRABAJO  </vt:lpstr>
      <vt:lpstr>SALARIO </vt:lpstr>
      <vt:lpstr>SALARIO INTEGRAL</vt:lpstr>
      <vt:lpstr>SALARIO MINIMO</vt:lpstr>
      <vt:lpstr>RETENCION Y DEUDORES DEL SALARIO</vt:lpstr>
      <vt:lpstr>PRESTACIONES SOCIALES</vt:lpstr>
      <vt:lpstr>VACACIONES</vt:lpstr>
      <vt:lpstr>PRIMA DE SERVICIOS</vt:lpstr>
      <vt:lpstr>CESANTIAS</vt:lpstr>
      <vt:lpstr>DOTACION</vt:lpstr>
      <vt:lpstr>SEGURIDAD SOCIAL</vt:lpstr>
      <vt:lpstr>LEY 100</vt:lpstr>
      <vt:lpstr>COOPERATIVA DE TRABAJO ASOCIADO</vt:lpstr>
      <vt:lpstr>DERECHOSDE LOS TRABAJADORES EN LAS COOPERATIVAS DE TRABAJO ASOCIADO</vt:lpstr>
      <vt:lpstr>LIQUIDACION DE NOMINA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LEGISLACION QUE REGULA UNA RELACION  LABORAL</dc:title>
  <dc:creator>Usuario</dc:creator>
  <cp:lastModifiedBy>Usuario</cp:lastModifiedBy>
  <cp:revision>77</cp:revision>
  <dcterms:created xsi:type="dcterms:W3CDTF">2011-09-08T02:55:03Z</dcterms:created>
  <dcterms:modified xsi:type="dcterms:W3CDTF">2011-09-09T21:00:19Z</dcterms:modified>
</cp:coreProperties>
</file>